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2" r:id="rId5"/>
  </p:sldMasterIdLst>
  <p:notesMasterIdLst>
    <p:notesMasterId r:id="rId50"/>
  </p:notesMasterIdLst>
  <p:handoutMasterIdLst>
    <p:handoutMasterId r:id="rId51"/>
  </p:handoutMasterIdLst>
  <p:sldIdLst>
    <p:sldId id="457" r:id="rId6"/>
    <p:sldId id="459" r:id="rId7"/>
    <p:sldId id="460" r:id="rId8"/>
    <p:sldId id="461" r:id="rId9"/>
    <p:sldId id="462" r:id="rId10"/>
    <p:sldId id="463" r:id="rId11"/>
    <p:sldId id="464" r:id="rId12"/>
    <p:sldId id="465" r:id="rId13"/>
    <p:sldId id="466" r:id="rId14"/>
    <p:sldId id="467" r:id="rId15"/>
    <p:sldId id="468" r:id="rId16"/>
    <p:sldId id="469" r:id="rId17"/>
    <p:sldId id="470" r:id="rId18"/>
    <p:sldId id="471" r:id="rId19"/>
    <p:sldId id="472" r:id="rId20"/>
    <p:sldId id="473" r:id="rId21"/>
    <p:sldId id="474" r:id="rId22"/>
    <p:sldId id="475"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39" autoAdjust="0"/>
  </p:normalViewPr>
  <p:slideViewPr>
    <p:cSldViewPr>
      <p:cViewPr varScale="1">
        <p:scale>
          <a:sx n="69" d="100"/>
          <a:sy n="69"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Uncontrolled copy not subject to amendment</a:t>
            </a:r>
          </a:p>
        </p:txBody>
      </p:sp>
      <p:sp>
        <p:nvSpPr>
          <p:cNvPr id="199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375D72F0-A289-49D0-BFE8-06A303E12472}" type="datetimeFigureOut">
              <a:rPr lang="en-US"/>
              <a:pPr>
                <a:defRPr/>
              </a:pPr>
              <a:t>11/6/2014</a:t>
            </a:fld>
            <a:endParaRPr lang="en-GB" dirty="0"/>
          </a:p>
        </p:txBody>
      </p:sp>
      <p:sp>
        <p:nvSpPr>
          <p:cNvPr id="199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r>
              <a:rPr lang="en-GB"/>
              <a:t>Revision 1.00</a:t>
            </a:r>
          </a:p>
        </p:txBody>
      </p:sp>
      <p:sp>
        <p:nvSpPr>
          <p:cNvPr id="199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76D56A97-B6E6-4693-914B-DC02079DE340}"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r>
              <a:rPr lang="en-GB"/>
              <a:t>Uncontrolled copy not subject to amendment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C5D5EA-60BB-4735-B269-970D55EA56C9}" type="datetimeFigureOut">
              <a:rPr lang="en-US"/>
              <a:pPr>
                <a:defRPr/>
              </a:pPr>
              <a:t>11/6/2014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r>
              <a:rPr lang="en-GB"/>
              <a:t>Revision 1.00</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70A2D12-71CB-4F5C-B7AF-5A2D5AB10E5D}" type="slidenum">
              <a:rPr lang="en-GB"/>
              <a:pPr>
                <a:defRPr/>
              </a:pPr>
              <a:t>‹#›</a:t>
            </a:fld>
            <a:endParaRPr lang="en-GB"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3BCCB821-A586-49AC-BC33-6E7F7F35DB19}" type="slidenum">
              <a:rPr lang="en-GB"/>
              <a:pPr>
                <a:defRPr/>
              </a:pPr>
              <a:t>2</a:t>
            </a:fld>
            <a:endParaRPr lang="en-GB"/>
          </a:p>
        </p:txBody>
      </p:sp>
      <p:sp>
        <p:nvSpPr>
          <p:cNvPr id="49155" name="Rectangle 2"/>
          <p:cNvSpPr>
            <a:spLocks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9143B575-2FCF-451C-9CFF-70028CA85197}" type="slidenum">
              <a:rPr lang="en-GB"/>
              <a:pPr>
                <a:defRPr/>
              </a:pPr>
              <a:t>11</a:t>
            </a:fld>
            <a:endParaRPr lang="en-GB"/>
          </a:p>
        </p:txBody>
      </p:sp>
      <p:sp>
        <p:nvSpPr>
          <p:cNvPr id="58371" name="Rectangle 2"/>
          <p:cNvSpPr>
            <a:spLocks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A1AE0BE9-97FA-446C-B66F-2E98771908F2}" type="slidenum">
              <a:rPr lang="en-GB"/>
              <a:pPr>
                <a:defRPr/>
              </a:pPr>
              <a:t>12</a:t>
            </a:fld>
            <a:endParaRPr lang="en-GB"/>
          </a:p>
        </p:txBody>
      </p:sp>
      <p:sp>
        <p:nvSpPr>
          <p:cNvPr id="59395" name="Rectangle 2"/>
          <p:cNvSpPr>
            <a:spLocks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999A5368-5D4A-4E2D-B65A-D12E48578B1E}" type="slidenum">
              <a:rPr lang="en-GB"/>
              <a:pPr>
                <a:defRPr/>
              </a:pPr>
              <a:t>13</a:t>
            </a:fld>
            <a:endParaRPr lang="en-GB"/>
          </a:p>
        </p:txBody>
      </p:sp>
      <p:sp>
        <p:nvSpPr>
          <p:cNvPr id="60419" name="Rectangle 2"/>
          <p:cNvSpPr>
            <a:spLocks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E98FA832-12BE-439E-9451-F0F990AB8A17}" type="slidenum">
              <a:rPr lang="en-GB"/>
              <a:pPr>
                <a:defRPr/>
              </a:pPr>
              <a:t>14</a:t>
            </a:fld>
            <a:endParaRPr lang="en-GB"/>
          </a:p>
        </p:txBody>
      </p:sp>
      <p:sp>
        <p:nvSpPr>
          <p:cNvPr id="61443" name="Rectangle 2"/>
          <p:cNvSpPr>
            <a:spLocks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C3E37DE9-AD02-47DE-AD46-AC64F7848BF6}" type="slidenum">
              <a:rPr lang="en-GB"/>
              <a:pPr>
                <a:defRPr/>
              </a:pPr>
              <a:t>15</a:t>
            </a:fld>
            <a:endParaRPr lang="en-GB"/>
          </a:p>
        </p:txBody>
      </p:sp>
      <p:sp>
        <p:nvSpPr>
          <p:cNvPr id="62467" name="Rectangle 2"/>
          <p:cNvSpPr>
            <a:spLocks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812FB780-B390-4A15-8DCC-6C45F1BE22C4}" type="slidenum">
              <a:rPr lang="en-GB"/>
              <a:pPr>
                <a:defRPr/>
              </a:pPr>
              <a:t>16</a:t>
            </a:fld>
            <a:endParaRPr lang="en-GB"/>
          </a:p>
        </p:txBody>
      </p:sp>
      <p:sp>
        <p:nvSpPr>
          <p:cNvPr id="63491" name="Rectangle 2"/>
          <p:cNvSpPr>
            <a:spLocks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3A0D072D-2689-445E-AB73-67FCA80B8D28}" type="slidenum">
              <a:rPr lang="en-GB"/>
              <a:pPr>
                <a:defRPr/>
              </a:pPr>
              <a:t>17</a:t>
            </a:fld>
            <a:endParaRPr lang="en-GB"/>
          </a:p>
        </p:txBody>
      </p:sp>
      <p:sp>
        <p:nvSpPr>
          <p:cNvPr id="64515" name="Rectangle 2"/>
          <p:cNvSpPr>
            <a:spLocks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EFBA4454-4F54-4E4A-8036-480B9467CD15}" type="slidenum">
              <a:rPr lang="en-GB"/>
              <a:pPr>
                <a:defRPr/>
              </a:pPr>
              <a:t>18</a:t>
            </a:fld>
            <a:endParaRPr lang="en-GB"/>
          </a:p>
        </p:txBody>
      </p:sp>
      <p:sp>
        <p:nvSpPr>
          <p:cNvPr id="65539" name="Rectangle 2"/>
          <p:cNvSpPr>
            <a:spLocks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FAB38E26-1ADC-4088-A95E-8800257126E9}" type="slidenum">
              <a:rPr lang="en-GB"/>
              <a:pPr>
                <a:defRPr/>
              </a:pPr>
              <a:t>19</a:t>
            </a:fld>
            <a:endParaRPr lang="en-GB"/>
          </a:p>
        </p:txBody>
      </p:sp>
      <p:sp>
        <p:nvSpPr>
          <p:cNvPr id="66563" name="Rectangle 2"/>
          <p:cNvSpPr>
            <a:spLocks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4782A9AC-B1C3-4A30-A7BD-B5449AF32A1A}" type="slidenum">
              <a:rPr lang="en-GB"/>
              <a:pPr>
                <a:defRPr/>
              </a:pPr>
              <a:t>20</a:t>
            </a:fld>
            <a:endParaRPr lang="en-GB"/>
          </a:p>
        </p:txBody>
      </p:sp>
      <p:sp>
        <p:nvSpPr>
          <p:cNvPr id="67587" name="Rectangle 2"/>
          <p:cNvSpPr>
            <a:spLocks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0AD0AFAD-EB98-449E-9254-87F2AB27FBE6}" type="slidenum">
              <a:rPr lang="en-GB"/>
              <a:pPr>
                <a:defRPr/>
              </a:pPr>
              <a:t>3</a:t>
            </a:fld>
            <a:endParaRPr lang="en-GB"/>
          </a:p>
        </p:txBody>
      </p:sp>
      <p:sp>
        <p:nvSpPr>
          <p:cNvPr id="50179" name="Rectangle 2"/>
          <p:cNvSpPr>
            <a:spLocks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585C512D-48EE-439C-B782-7954F8F42011}" type="slidenum">
              <a:rPr lang="en-GB"/>
              <a:pPr>
                <a:defRPr/>
              </a:pPr>
              <a:t>21</a:t>
            </a:fld>
            <a:endParaRPr lang="en-GB"/>
          </a:p>
        </p:txBody>
      </p:sp>
      <p:sp>
        <p:nvSpPr>
          <p:cNvPr id="68611" name="Rectangle 1026"/>
          <p:cNvSpPr>
            <a:spLocks noChangeArrowheads="1" noTextEdit="1"/>
          </p:cNvSpPr>
          <p:nvPr>
            <p:ph type="sldImg"/>
          </p:nvPr>
        </p:nvSpPr>
        <p:spPr bwMode="auto">
          <a:noFill/>
          <a:ln>
            <a:solidFill>
              <a:srgbClr val="000000"/>
            </a:solidFill>
            <a:miter lim="800000"/>
            <a:headEnd/>
            <a:tailEnd/>
          </a:ln>
        </p:spPr>
      </p:sp>
      <p:sp>
        <p:nvSpPr>
          <p:cNvPr id="6861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C9DD6D6E-E9F5-484A-B3A7-8CDAD617AA2E}" type="slidenum">
              <a:rPr lang="en-GB"/>
              <a:pPr>
                <a:defRPr/>
              </a:pPr>
              <a:t>22</a:t>
            </a:fld>
            <a:endParaRPr lang="en-GB"/>
          </a:p>
        </p:txBody>
      </p:sp>
      <p:sp>
        <p:nvSpPr>
          <p:cNvPr id="69635" name="Rectangle 2"/>
          <p:cNvSpPr>
            <a:spLocks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16077457-BB7B-4BAB-AD35-F034FD69FA2E}" type="slidenum">
              <a:rPr lang="en-GB"/>
              <a:pPr>
                <a:defRPr/>
              </a:pPr>
              <a:t>23</a:t>
            </a:fld>
            <a:endParaRPr lang="en-GB"/>
          </a:p>
        </p:txBody>
      </p:sp>
      <p:sp>
        <p:nvSpPr>
          <p:cNvPr id="70659" name="Rectangle 2"/>
          <p:cNvSpPr>
            <a:spLocks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3BE048F2-D36C-4239-9CB6-BD431AC5517B}" type="slidenum">
              <a:rPr lang="en-GB"/>
              <a:pPr>
                <a:defRPr/>
              </a:pPr>
              <a:t>24</a:t>
            </a:fld>
            <a:endParaRPr lang="en-GB"/>
          </a:p>
        </p:txBody>
      </p:sp>
      <p:sp>
        <p:nvSpPr>
          <p:cNvPr id="71683" name="Rectangle 2"/>
          <p:cNvSpPr>
            <a:spLocks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C2BB0EC-7D15-4043-9DED-340BBA4614F0}" type="slidenum">
              <a:rPr lang="en-GB"/>
              <a:pPr>
                <a:defRPr/>
              </a:pPr>
              <a:t>25</a:t>
            </a:fld>
            <a:endParaRPr lang="en-GB"/>
          </a:p>
        </p:txBody>
      </p:sp>
      <p:sp>
        <p:nvSpPr>
          <p:cNvPr id="72707" name="Rectangle 2"/>
          <p:cNvSpPr>
            <a:spLocks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C7351634-F589-418C-A5D9-804B41197FDF}" type="slidenum">
              <a:rPr lang="en-GB"/>
              <a:pPr>
                <a:defRPr/>
              </a:pPr>
              <a:t>26</a:t>
            </a:fld>
            <a:endParaRPr lang="en-GB"/>
          </a:p>
        </p:txBody>
      </p:sp>
      <p:sp>
        <p:nvSpPr>
          <p:cNvPr id="73731" name="Rectangle 2"/>
          <p:cNvSpPr>
            <a:spLocks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32DDA2DC-00D7-419B-A3FC-7DAB28BF622D}" type="slidenum">
              <a:rPr lang="en-GB"/>
              <a:pPr>
                <a:defRPr/>
              </a:pPr>
              <a:t>27</a:t>
            </a:fld>
            <a:endParaRPr lang="en-GB"/>
          </a:p>
        </p:txBody>
      </p:sp>
      <p:sp>
        <p:nvSpPr>
          <p:cNvPr id="74755" name="Rectangle 2"/>
          <p:cNvSpPr>
            <a:spLocks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D147B907-4A0F-4999-959B-E2E6272C951C}" type="slidenum">
              <a:rPr lang="en-GB"/>
              <a:pPr>
                <a:defRPr/>
              </a:pPr>
              <a:t>28</a:t>
            </a:fld>
            <a:endParaRPr lang="en-GB"/>
          </a:p>
        </p:txBody>
      </p:sp>
      <p:sp>
        <p:nvSpPr>
          <p:cNvPr id="75779" name="Rectangle 2"/>
          <p:cNvSpPr>
            <a:spLocks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4A044E6F-9F91-4BEA-9EAB-ABEBE16F50DA}" type="slidenum">
              <a:rPr lang="en-GB"/>
              <a:pPr>
                <a:defRPr/>
              </a:pPr>
              <a:t>29</a:t>
            </a:fld>
            <a:endParaRPr lang="en-GB"/>
          </a:p>
        </p:txBody>
      </p:sp>
      <p:sp>
        <p:nvSpPr>
          <p:cNvPr id="76803" name="Rectangle 2"/>
          <p:cNvSpPr>
            <a:spLocks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5DC67B7E-2457-4B90-A8EF-2E19B800A977}" type="slidenum">
              <a:rPr lang="en-GB"/>
              <a:pPr>
                <a:defRPr/>
              </a:pPr>
              <a:t>30</a:t>
            </a:fld>
            <a:endParaRPr lang="en-GB"/>
          </a:p>
        </p:txBody>
      </p:sp>
      <p:sp>
        <p:nvSpPr>
          <p:cNvPr id="77827" name="Rectangle 2"/>
          <p:cNvSpPr>
            <a:spLocks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CDA551D6-13B3-45AB-9A03-3D2E5710406A}" type="slidenum">
              <a:rPr lang="en-GB"/>
              <a:pPr>
                <a:defRPr/>
              </a:pPr>
              <a:t>4</a:t>
            </a:fld>
            <a:endParaRPr lang="en-GB"/>
          </a:p>
        </p:txBody>
      </p:sp>
      <p:sp>
        <p:nvSpPr>
          <p:cNvPr id="51203" name="Rectangle 2"/>
          <p:cNvSpPr>
            <a:spLocks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1263E066-83F1-41E9-90DD-93FEE63C27F3}" type="slidenum">
              <a:rPr lang="en-GB"/>
              <a:pPr>
                <a:defRPr/>
              </a:pPr>
              <a:t>31</a:t>
            </a:fld>
            <a:endParaRPr lang="en-GB"/>
          </a:p>
        </p:txBody>
      </p:sp>
      <p:sp>
        <p:nvSpPr>
          <p:cNvPr id="78851" name="Rectangle 2"/>
          <p:cNvSpPr>
            <a:spLocks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A57525D5-63F1-40A5-BA8C-76303C58348F}" type="slidenum">
              <a:rPr lang="en-GB"/>
              <a:pPr>
                <a:defRPr/>
              </a:pPr>
              <a:t>32</a:t>
            </a:fld>
            <a:endParaRPr lang="en-GB"/>
          </a:p>
        </p:txBody>
      </p:sp>
      <p:sp>
        <p:nvSpPr>
          <p:cNvPr id="79875" name="Rectangle 2"/>
          <p:cNvSpPr>
            <a:spLocks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CBF1A02A-81AC-4232-A11F-757E756F9857}" type="slidenum">
              <a:rPr lang="en-GB"/>
              <a:pPr>
                <a:defRPr/>
              </a:pPr>
              <a:t>33</a:t>
            </a:fld>
            <a:endParaRPr lang="en-GB"/>
          </a:p>
        </p:txBody>
      </p:sp>
      <p:sp>
        <p:nvSpPr>
          <p:cNvPr id="80899" name="Rectangle 2"/>
          <p:cNvSpPr>
            <a:spLocks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F2EFBC99-7374-4349-B854-5CA2E3F0C06D}" type="slidenum">
              <a:rPr lang="en-GB"/>
              <a:pPr>
                <a:defRPr/>
              </a:pPr>
              <a:t>34</a:t>
            </a:fld>
            <a:endParaRPr lang="en-GB"/>
          </a:p>
        </p:txBody>
      </p:sp>
      <p:sp>
        <p:nvSpPr>
          <p:cNvPr id="81923" name="Rectangle 2"/>
          <p:cNvSpPr>
            <a:spLocks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1AA7CBB7-3BBF-485C-BE06-3125BC9A3FEA}" type="slidenum">
              <a:rPr lang="en-GB"/>
              <a:pPr>
                <a:defRPr/>
              </a:pPr>
              <a:t>35</a:t>
            </a:fld>
            <a:endParaRPr lang="en-GB"/>
          </a:p>
        </p:txBody>
      </p:sp>
      <p:sp>
        <p:nvSpPr>
          <p:cNvPr id="82947" name="Rectangle 2"/>
          <p:cNvSpPr>
            <a:spLocks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9557171A-6631-459F-AE18-58B6D8CF3805}" type="slidenum">
              <a:rPr lang="en-GB"/>
              <a:pPr>
                <a:defRPr/>
              </a:pPr>
              <a:t>36</a:t>
            </a:fld>
            <a:endParaRPr lang="en-GB"/>
          </a:p>
        </p:txBody>
      </p:sp>
      <p:sp>
        <p:nvSpPr>
          <p:cNvPr id="83971" name="Rectangle 2"/>
          <p:cNvSpPr>
            <a:spLocks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89485454-10D1-4C08-9F37-523B4D091108}" type="slidenum">
              <a:rPr lang="en-GB"/>
              <a:pPr>
                <a:defRPr/>
              </a:pPr>
              <a:t>37</a:t>
            </a:fld>
            <a:endParaRPr lang="en-GB"/>
          </a:p>
        </p:txBody>
      </p:sp>
      <p:sp>
        <p:nvSpPr>
          <p:cNvPr id="84995" name="Rectangle 2"/>
          <p:cNvSpPr>
            <a:spLocks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B7A76D32-8C6A-436B-A74C-75E426E6C993}" type="slidenum">
              <a:rPr lang="en-GB"/>
              <a:pPr>
                <a:defRPr/>
              </a:pPr>
              <a:t>38</a:t>
            </a:fld>
            <a:endParaRPr lang="en-GB"/>
          </a:p>
        </p:txBody>
      </p:sp>
      <p:sp>
        <p:nvSpPr>
          <p:cNvPr id="86019" name="Rectangle 2"/>
          <p:cNvSpPr>
            <a:spLocks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DFC64EA6-A00C-4CBD-8BFC-DC5CFE3C9264}" type="slidenum">
              <a:rPr lang="en-GB"/>
              <a:pPr>
                <a:defRPr/>
              </a:pPr>
              <a:t>39</a:t>
            </a:fld>
            <a:endParaRPr lang="en-GB"/>
          </a:p>
        </p:txBody>
      </p:sp>
      <p:sp>
        <p:nvSpPr>
          <p:cNvPr id="87043" name="Rectangle 2"/>
          <p:cNvSpPr>
            <a:spLocks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487B349B-4C7A-49E5-AF20-77F9D6A24D7C}" type="slidenum">
              <a:rPr lang="en-GB"/>
              <a:pPr>
                <a:defRPr/>
              </a:pPr>
              <a:t>40</a:t>
            </a:fld>
            <a:endParaRPr lang="en-GB"/>
          </a:p>
        </p:txBody>
      </p:sp>
      <p:sp>
        <p:nvSpPr>
          <p:cNvPr id="88067" name="Rectangle 2"/>
          <p:cNvSpPr>
            <a:spLocks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B05C559-022D-498D-9810-5923F458E7B7}" type="slidenum">
              <a:rPr lang="en-GB"/>
              <a:pPr>
                <a:defRPr/>
              </a:pPr>
              <a:t>5</a:t>
            </a:fld>
            <a:endParaRPr lang="en-GB"/>
          </a:p>
        </p:txBody>
      </p:sp>
      <p:sp>
        <p:nvSpPr>
          <p:cNvPr id="52227" name="Rectangle 2"/>
          <p:cNvSpPr>
            <a:spLocks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AF7CCF9F-5D30-4BE0-8821-6073F355B298}" type="slidenum">
              <a:rPr lang="en-GB"/>
              <a:pPr>
                <a:defRPr/>
              </a:pPr>
              <a:t>41</a:t>
            </a:fld>
            <a:endParaRPr lang="en-GB"/>
          </a:p>
        </p:txBody>
      </p:sp>
      <p:sp>
        <p:nvSpPr>
          <p:cNvPr id="89091" name="Rectangle 2"/>
          <p:cNvSpPr>
            <a:spLocks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8D8A80E4-CA27-420B-B248-850C785A28B7}" type="slidenum">
              <a:rPr lang="en-GB"/>
              <a:pPr>
                <a:defRPr/>
              </a:pPr>
              <a:t>42</a:t>
            </a:fld>
            <a:endParaRPr lang="en-GB"/>
          </a:p>
        </p:txBody>
      </p:sp>
      <p:sp>
        <p:nvSpPr>
          <p:cNvPr id="90115" name="Rectangle 2"/>
          <p:cNvSpPr>
            <a:spLocks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2852829F-1DC2-4B9E-8133-1F8E5869E5DE}" type="slidenum">
              <a:rPr lang="en-GB"/>
              <a:pPr>
                <a:defRPr/>
              </a:pPr>
              <a:t>43</a:t>
            </a:fld>
            <a:endParaRPr lang="en-GB"/>
          </a:p>
        </p:txBody>
      </p:sp>
      <p:sp>
        <p:nvSpPr>
          <p:cNvPr id="91139" name="Rectangle 2"/>
          <p:cNvSpPr>
            <a:spLocks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9DD0875F-13D9-4F5D-A2F6-2581EDD38054}" type="slidenum">
              <a:rPr lang="en-GB"/>
              <a:pPr>
                <a:defRPr/>
              </a:pPr>
              <a:t>44</a:t>
            </a:fld>
            <a:endParaRPr lang="en-GB"/>
          </a:p>
        </p:txBody>
      </p:sp>
      <p:sp>
        <p:nvSpPr>
          <p:cNvPr id="92163" name="Rectangle 2"/>
          <p:cNvSpPr>
            <a:spLocks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3D3FF61E-00D3-4F8E-9579-E215349E5610}" type="slidenum">
              <a:rPr lang="en-GB"/>
              <a:pPr>
                <a:defRPr/>
              </a:pPr>
              <a:t>6</a:t>
            </a:fld>
            <a:endParaRPr lang="en-GB"/>
          </a:p>
        </p:txBody>
      </p:sp>
      <p:sp>
        <p:nvSpPr>
          <p:cNvPr id="53251" name="Rectangle 2"/>
          <p:cNvSpPr>
            <a:spLocks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1F1BF9EC-5BB7-438E-BB2C-8AED21850E00}" type="slidenum">
              <a:rPr lang="en-GB"/>
              <a:pPr>
                <a:defRPr/>
              </a:pPr>
              <a:t>7</a:t>
            </a:fld>
            <a:endParaRPr lang="en-GB"/>
          </a:p>
        </p:txBody>
      </p:sp>
      <p:sp>
        <p:nvSpPr>
          <p:cNvPr id="54275" name="Rectangle 2"/>
          <p:cNvSpPr>
            <a:spLocks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070D90F-D320-4331-8BE2-B615A86EF524}" type="slidenum">
              <a:rPr lang="en-GB"/>
              <a:pPr>
                <a:defRPr/>
              </a:pPr>
              <a:t>8</a:t>
            </a:fld>
            <a:endParaRPr lang="en-GB"/>
          </a:p>
        </p:txBody>
      </p:sp>
      <p:sp>
        <p:nvSpPr>
          <p:cNvPr id="55299" name="Rectangle 2"/>
          <p:cNvSpPr>
            <a:spLocks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BAA8E0EC-5187-440E-8896-17FC3E640D29}" type="slidenum">
              <a:rPr lang="en-GB"/>
              <a:pPr>
                <a:defRPr/>
              </a:pPr>
              <a:t>9</a:t>
            </a:fld>
            <a:endParaRPr lang="en-GB"/>
          </a:p>
        </p:txBody>
      </p:sp>
      <p:sp>
        <p:nvSpPr>
          <p:cNvPr id="56323" name="Rectangle 2"/>
          <p:cNvSpPr>
            <a:spLocks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62D8CFEE-47BA-45C5-9433-DF258E0A9DF4}" type="slidenum">
              <a:rPr lang="en-GB"/>
              <a:pPr>
                <a:defRPr/>
              </a:pPr>
              <a:t>10</a:t>
            </a:fld>
            <a:endParaRPr lang="en-GB"/>
          </a:p>
        </p:txBody>
      </p:sp>
      <p:sp>
        <p:nvSpPr>
          <p:cNvPr id="57347" name="Rectangle 2"/>
          <p:cNvSpPr>
            <a:spLocks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80963"/>
            <a:ext cx="2058988" cy="60372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29325" cy="6037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5922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1027" name="Rectangle 3"/>
          <p:cNvSpPr>
            <a:spLocks noGrp="1" noChangeArrowheads="1"/>
          </p:cNvSpPr>
          <p:nvPr>
            <p:ph type="body" idx="1"/>
          </p:nvPr>
        </p:nvSpPr>
        <p:spPr bwMode="auto">
          <a:xfrm>
            <a:off x="468313" y="15922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1"/>
            <a:r>
              <a:rPr lang="en-GB" smtClean="0"/>
              <a:t>  </a:t>
            </a:r>
          </a:p>
          <a:p>
            <a:pPr lvl="0"/>
            <a:endParaRPr lang="en-GB" smtClean="0"/>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pic>
        <p:nvPicPr>
          <p:cNvPr id="1029" name="Picture 7" descr="RAF Logo - White"/>
          <p:cNvPicPr>
            <a:picLocks noChangeAspect="1" noChangeArrowheads="1"/>
          </p:cNvPicPr>
          <p:nvPr/>
        </p:nvPicPr>
        <p:blipFill>
          <a:blip r:embed="rId13" cstate="print"/>
          <a:srcRect/>
          <a:stretch>
            <a:fillRect/>
          </a:stretch>
        </p:blipFill>
        <p:spPr bwMode="auto">
          <a:xfrm>
            <a:off x="358775" y="5988050"/>
            <a:ext cx="1441450" cy="649288"/>
          </a:xfrm>
          <a:prstGeom prst="rect">
            <a:avLst/>
          </a:prstGeom>
          <a:noFill/>
          <a:ln w="9525">
            <a:noFill/>
            <a:miter lim="800000"/>
            <a:headEnd/>
            <a:tailEnd/>
          </a:ln>
        </p:spPr>
      </p:pic>
      <p:pic>
        <p:nvPicPr>
          <p:cNvPr id="1030" name="Picture 8"/>
          <p:cNvPicPr>
            <a:picLocks noChangeArrowheads="1"/>
          </p:cNvPicPr>
          <p:nvPr/>
        </p:nvPicPr>
        <p:blipFill>
          <a:blip r:embed="rId14"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2"/>
          </a:solidFill>
          <a:latin typeface="Arial" charset="0"/>
          <a:cs typeface="Arial" charset="0"/>
        </a:defRPr>
      </a:lvl2pPr>
      <a:lvl3pPr algn="ctr" rtl="0" eaLnBrk="0" fontAlgn="base" hangingPunct="0">
        <a:spcBef>
          <a:spcPct val="0"/>
        </a:spcBef>
        <a:spcAft>
          <a:spcPct val="0"/>
        </a:spcAft>
        <a:defRPr sz="3200">
          <a:solidFill>
            <a:schemeClr val="tx2"/>
          </a:solidFill>
          <a:latin typeface="Arial" charset="0"/>
          <a:cs typeface="Arial" charset="0"/>
        </a:defRPr>
      </a:lvl3pPr>
      <a:lvl4pPr algn="ctr" rtl="0" eaLnBrk="0" fontAlgn="base" hangingPunct="0">
        <a:spcBef>
          <a:spcPct val="0"/>
        </a:spcBef>
        <a:spcAft>
          <a:spcPct val="0"/>
        </a:spcAft>
        <a:defRPr sz="3200">
          <a:solidFill>
            <a:schemeClr val="tx2"/>
          </a:solidFill>
          <a:latin typeface="Arial" charset="0"/>
          <a:cs typeface="Arial" charset="0"/>
        </a:defRPr>
      </a:lvl4pPr>
      <a:lvl5pPr algn="ctr" rtl="0" eaLnBrk="0" fontAlgn="base" hangingPunct="0">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file:///\\BRNASVF5E\u421426$\My%20Documents\a340_600l.mpeg"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file:///G:/Cadets%20New%20ACPS/DOCUME~1/u421426/LOCALS~1/Temp/Documents%20and%20Settings/u421426/Local%20Settings/Temp/EPM3F0.tmp/Airframes%20ACP%20Update/New%20Airframes%20Slides/airframe-lesson-intro-revised.pp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80963"/>
            <a:ext cx="8229600" cy="684212"/>
          </a:xfrm>
        </p:spPr>
        <p:txBody>
          <a:bodyPr/>
          <a:lstStyle/>
          <a:p>
            <a:r>
              <a:rPr lang="en-GB" sz="1400" smtClean="0">
                <a:latin typeface="Arial" charset="0"/>
                <a:cs typeface="Arial" charset="0"/>
              </a:rPr>
              <a:t>Uncontrolled copy not subject to amendment</a:t>
            </a:r>
          </a:p>
        </p:txBody>
      </p:sp>
      <p:sp>
        <p:nvSpPr>
          <p:cNvPr id="2051" name="Content Placeholder 4"/>
          <p:cNvSpPr>
            <a:spLocks noGrp="1"/>
          </p:cNvSpPr>
          <p:nvPr>
            <p:ph idx="1"/>
          </p:nvPr>
        </p:nvSpPr>
        <p:spPr>
          <a:xfrm>
            <a:off x="468313" y="1052513"/>
            <a:ext cx="8229600" cy="3024187"/>
          </a:xfrm>
        </p:spPr>
        <p:txBody>
          <a:bodyPr/>
          <a:lstStyle/>
          <a:p>
            <a:pPr algn="ctr"/>
            <a:endParaRPr lang="en-GB" sz="4800" smtClean="0">
              <a:latin typeface="Arial" charset="0"/>
              <a:cs typeface="Arial" charset="0"/>
            </a:endParaRPr>
          </a:p>
          <a:p>
            <a:pPr algn="ctr"/>
            <a:endParaRPr lang="en-GB" sz="1200" smtClean="0">
              <a:latin typeface="Arial" charset="0"/>
              <a:cs typeface="Arial" charset="0"/>
            </a:endParaRPr>
          </a:p>
          <a:p>
            <a:pPr algn="ctr"/>
            <a:endParaRPr lang="en-GB" sz="1200" smtClean="0">
              <a:latin typeface="Arial" charset="0"/>
              <a:cs typeface="Arial" charset="0"/>
            </a:endParaRPr>
          </a:p>
          <a:p>
            <a:pPr algn="ctr"/>
            <a:r>
              <a:rPr lang="en-GB" sz="4800" smtClean="0">
                <a:latin typeface="Arial" charset="0"/>
                <a:cs typeface="Arial" charset="0"/>
              </a:rPr>
              <a:t>Airframes</a:t>
            </a:r>
          </a:p>
        </p:txBody>
      </p:sp>
      <p:sp>
        <p:nvSpPr>
          <p:cNvPr id="2052" name="TextBox 3"/>
          <p:cNvSpPr txBox="1">
            <a:spLocks noChangeArrowheads="1"/>
          </p:cNvSpPr>
          <p:nvPr/>
        </p:nvSpPr>
        <p:spPr bwMode="auto">
          <a:xfrm>
            <a:off x="468313" y="4868863"/>
            <a:ext cx="8207375" cy="307975"/>
          </a:xfrm>
          <a:prstGeom prst="rect">
            <a:avLst/>
          </a:prstGeom>
          <a:noFill/>
          <a:ln w="9525">
            <a:noFill/>
            <a:miter lim="800000"/>
            <a:headEnd/>
            <a:tailEnd/>
          </a:ln>
        </p:spPr>
        <p:txBody>
          <a:bodyPr>
            <a:spAutoFit/>
          </a:bodyPr>
          <a:lstStyle/>
          <a:p>
            <a:pPr algn="ctr"/>
            <a:r>
              <a:rPr lang="en-GB" sz="1400"/>
              <a:t>Revision 1.00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latin typeface="Arial" charset="0"/>
                <a:cs typeface="Arial" charset="0"/>
              </a:rPr>
              <a:t>Drilling</a:t>
            </a:r>
          </a:p>
        </p:txBody>
      </p:sp>
      <p:sp>
        <p:nvSpPr>
          <p:cNvPr id="165891" name="Rectangle 3"/>
          <p:cNvSpPr>
            <a:spLocks noGrp="1" noChangeArrowheads="1"/>
          </p:cNvSpPr>
          <p:nvPr>
            <p:ph type="body" idx="1"/>
          </p:nvPr>
        </p:nvSpPr>
        <p:spPr>
          <a:xfrm>
            <a:off x="468313" y="1412875"/>
            <a:ext cx="8229600" cy="4525963"/>
          </a:xfrm>
        </p:spPr>
        <p:txBody>
          <a:bodyPr/>
          <a:lstStyle/>
          <a:p>
            <a:pPr marL="0" indent="0" algn="just"/>
            <a:r>
              <a:rPr lang="en-GB" smtClean="0">
                <a:latin typeface="Arial" charset="0"/>
                <a:cs typeface="Arial" charset="0"/>
              </a:rPr>
              <a:t>Like cutting, drilling is one of the most common material removal and machining processes. It is estimated that over two-thirds of all metal-cutting material removed comes from drilling operations. </a:t>
            </a:r>
          </a:p>
          <a:p>
            <a:pPr marL="0" indent="0" algn="just"/>
            <a:r>
              <a:rPr lang="en-GB" sz="1600" smtClean="0">
                <a:latin typeface="Arial" charset="0"/>
                <a:cs typeface="Arial" charset="0"/>
              </a:rPr>
              <a:t> </a:t>
            </a:r>
          </a:p>
          <a:p>
            <a:pPr marL="0" indent="0" algn="just"/>
            <a:r>
              <a:rPr lang="en-GB" smtClean="0">
                <a:latin typeface="Arial" charset="0"/>
                <a:cs typeface="Arial" charset="0"/>
              </a:rPr>
              <a:t>Drilling is an operation that uses a hardened rotating tool to produce a round hole in a workpiece. This is accomplished most typically by using a twist drill.</a:t>
            </a:r>
          </a:p>
          <a:p>
            <a:pPr marL="0" indent="0" algn="just"/>
            <a:endParaRPr lang="en-GB" sz="1600" smtClean="0">
              <a:latin typeface="Arial" charset="0"/>
              <a:cs typeface="Arial" charset="0"/>
            </a:endParaRPr>
          </a:p>
          <a:p>
            <a:pPr marL="0" indent="0" algn="just"/>
            <a:r>
              <a:rPr lang="en-GB" smtClean="0">
                <a:latin typeface="Arial" charset="0"/>
                <a:cs typeface="Arial" charset="0"/>
              </a:rPr>
              <a:t>Drilling is generally performed before machining operations such as boring, reaming, tapping, counterboring, countersinking and spotfacing.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latin typeface="Arial" charset="0"/>
                <a:cs typeface="Arial" charset="0"/>
              </a:rPr>
              <a:t>Turning &amp; Boring</a:t>
            </a:r>
          </a:p>
        </p:txBody>
      </p:sp>
      <p:sp>
        <p:nvSpPr>
          <p:cNvPr id="162819" name="Rectangle 3"/>
          <p:cNvSpPr>
            <a:spLocks noGrp="1" noChangeArrowheads="1"/>
          </p:cNvSpPr>
          <p:nvPr>
            <p:ph type="body" idx="1"/>
          </p:nvPr>
        </p:nvSpPr>
        <p:spPr>
          <a:xfrm>
            <a:off x="533400" y="1412875"/>
            <a:ext cx="8077200" cy="5140325"/>
          </a:xfrm>
        </p:spPr>
        <p:txBody>
          <a:bodyPr/>
          <a:lstStyle/>
          <a:p>
            <a:pPr marL="0" indent="0" algn="just"/>
            <a:r>
              <a:rPr lang="en-GB" b="1" smtClean="0">
                <a:solidFill>
                  <a:srgbClr val="FFFF00"/>
                </a:solidFill>
                <a:latin typeface="Arial" charset="0"/>
                <a:cs typeface="Arial" charset="0"/>
              </a:rPr>
              <a:t>Turning</a:t>
            </a:r>
            <a:r>
              <a:rPr lang="en-GB" smtClean="0">
                <a:latin typeface="Arial" charset="0"/>
                <a:cs typeface="Arial" charset="0"/>
              </a:rPr>
              <a:t> is one of the basic machining processes and produces solids of revolution which can be tightly toleranced because of the specialized nature of the operation.</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r>
              <a:rPr lang="en-GB" smtClean="0">
                <a:latin typeface="Arial" charset="0"/>
                <a:cs typeface="Arial" charset="0"/>
              </a:rPr>
              <a:t>Turning machines can be used to enlarge drilled or cored holes – this process is referred to as </a:t>
            </a:r>
            <a:r>
              <a:rPr lang="en-GB" i="1" smtClean="0">
                <a:latin typeface="Arial" charset="0"/>
                <a:cs typeface="Arial" charset="0"/>
              </a:rPr>
              <a:t>‘Boring’</a:t>
            </a:r>
            <a:r>
              <a:rPr lang="en-GB" smtClean="0">
                <a:latin typeface="Arial" charset="0"/>
                <a:cs typeface="Arial" charset="0"/>
              </a:rPr>
              <a:t>. </a:t>
            </a:r>
          </a:p>
          <a:p>
            <a:pPr marL="0" indent="0" algn="just"/>
            <a:endParaRPr lang="en-GB" sz="1000" smtClean="0">
              <a:latin typeface="Arial" charset="0"/>
              <a:cs typeface="Arial" charset="0"/>
            </a:endParaRPr>
          </a:p>
        </p:txBody>
      </p:sp>
      <p:sp>
        <p:nvSpPr>
          <p:cNvPr id="162821" name="Rectangle 5"/>
          <p:cNvSpPr>
            <a:spLocks noChangeArrowheads="1"/>
          </p:cNvSpPr>
          <p:nvPr/>
        </p:nvSpPr>
        <p:spPr bwMode="auto">
          <a:xfrm>
            <a:off x="533400" y="3124200"/>
            <a:ext cx="4343400" cy="2895600"/>
          </a:xfrm>
          <a:prstGeom prst="rect">
            <a:avLst/>
          </a:prstGeom>
          <a:noFill/>
          <a:ln w="9525">
            <a:noFill/>
            <a:miter lim="800000"/>
            <a:headEnd/>
            <a:tailEnd/>
          </a:ln>
        </p:spPr>
        <p:txBody>
          <a:bodyPr/>
          <a:lstStyle/>
          <a:p>
            <a:pPr algn="just">
              <a:spcBef>
                <a:spcPct val="20000"/>
              </a:spcBef>
            </a:pPr>
            <a:r>
              <a:rPr lang="en-GB">
                <a:solidFill>
                  <a:srgbClr val="FFFF00"/>
                </a:solidFill>
              </a:rPr>
              <a:t>The turning process is performed on a machine called a </a:t>
            </a:r>
            <a:r>
              <a:rPr lang="en-GB" i="1">
                <a:solidFill>
                  <a:srgbClr val="FFFF00"/>
                </a:solidFill>
              </a:rPr>
              <a:t>‘Lathe’ </a:t>
            </a:r>
            <a:r>
              <a:rPr lang="en-GB">
                <a:solidFill>
                  <a:srgbClr val="FFFF00"/>
                </a:solidFill>
              </a:rPr>
              <a:t>in which the work piece is mounted on the chuck, which rotates relative to the stationary tool.</a:t>
            </a:r>
            <a:endParaRPr lang="en-GB" sz="1000">
              <a:solidFill>
                <a:srgbClr val="FFFF00"/>
              </a:solidFill>
            </a:endParaRPr>
          </a:p>
        </p:txBody>
      </p:sp>
      <p:pic>
        <p:nvPicPr>
          <p:cNvPr id="162824" name="Picture 8"/>
          <p:cNvPicPr>
            <a:picLocks noChangeAspect="1" noChangeArrowheads="1"/>
          </p:cNvPicPr>
          <p:nvPr/>
        </p:nvPicPr>
        <p:blipFill>
          <a:blip r:embed="rId3" cstate="print"/>
          <a:srcRect l="612" t="812" r="1277" b="1549"/>
          <a:stretch>
            <a:fillRect/>
          </a:stretch>
        </p:blipFill>
        <p:spPr bwMode="auto">
          <a:xfrm>
            <a:off x="5486400" y="3048000"/>
            <a:ext cx="2803525" cy="21018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8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2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1628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smtClean="0">
                <a:latin typeface="Arial" charset="0"/>
                <a:cs typeface="Arial" charset="0"/>
              </a:rPr>
              <a:t>Grinding</a:t>
            </a:r>
          </a:p>
        </p:txBody>
      </p:sp>
      <p:sp>
        <p:nvSpPr>
          <p:cNvPr id="163843" name="Rectangle 3"/>
          <p:cNvSpPr>
            <a:spLocks noGrp="1" noChangeArrowheads="1"/>
          </p:cNvSpPr>
          <p:nvPr>
            <p:ph type="body" idx="1"/>
          </p:nvPr>
        </p:nvSpPr>
        <p:spPr>
          <a:xfrm>
            <a:off x="468313" y="1341438"/>
            <a:ext cx="8229600" cy="4525962"/>
          </a:xfrm>
        </p:spPr>
        <p:txBody>
          <a:bodyPr/>
          <a:lstStyle/>
          <a:p>
            <a:pPr marL="0" indent="0" algn="just"/>
            <a:r>
              <a:rPr lang="en-GB" b="1" smtClean="0">
                <a:solidFill>
                  <a:srgbClr val="FFFF00"/>
                </a:solidFill>
                <a:latin typeface="Arial" charset="0"/>
                <a:cs typeface="Arial" charset="0"/>
              </a:rPr>
              <a:t>Grinding</a:t>
            </a:r>
            <a:r>
              <a:rPr lang="en-GB" smtClean="0">
                <a:latin typeface="Arial" charset="0"/>
                <a:cs typeface="Arial" charset="0"/>
              </a:rPr>
              <a:t> is a </a:t>
            </a:r>
            <a:r>
              <a:rPr lang="en-GB" i="1" smtClean="0">
                <a:latin typeface="Arial" charset="0"/>
                <a:cs typeface="Arial" charset="0"/>
              </a:rPr>
              <a:t>‘finishing’</a:t>
            </a:r>
            <a:r>
              <a:rPr lang="en-GB" smtClean="0">
                <a:latin typeface="Arial" charset="0"/>
                <a:cs typeface="Arial" charset="0"/>
              </a:rPr>
              <a:t> process used to improve the surface finish, abrade hard materials, and tighten the tolerance on flat and cylindrical surfaces by removing a small amount of material. </a:t>
            </a:r>
          </a:p>
          <a:p>
            <a:pPr marL="0" indent="0" algn="just"/>
            <a:endParaRPr lang="en-GB" sz="1600" smtClean="0">
              <a:latin typeface="Arial" charset="0"/>
              <a:cs typeface="Arial" charset="0"/>
            </a:endParaRPr>
          </a:p>
          <a:p>
            <a:pPr marL="0" indent="0" algn="just"/>
            <a:r>
              <a:rPr lang="en-GB" smtClean="0">
                <a:latin typeface="Arial" charset="0"/>
                <a:cs typeface="Arial" charset="0"/>
              </a:rPr>
              <a:t>In grinding, an abrasive material rubs against the component to remove material and is typically on the surface of a wheel or belt. </a:t>
            </a:r>
          </a:p>
          <a:p>
            <a:pPr marL="0" indent="0" algn="just"/>
            <a:endParaRPr lang="en-GB" sz="1600" smtClean="0">
              <a:latin typeface="Arial" charset="0"/>
              <a:cs typeface="Arial" charset="0"/>
            </a:endParaRPr>
          </a:p>
          <a:p>
            <a:pPr marL="0" indent="0" algn="just"/>
            <a:r>
              <a:rPr lang="en-GB" smtClean="0">
                <a:latin typeface="Arial" charset="0"/>
                <a:cs typeface="Arial" charset="0"/>
              </a:rPr>
              <a:t>The excessive heat produced during the grinding process, requires the use of fluid within the cutting area to prevent the workpiece becoming damaged or distorted.</a:t>
            </a:r>
          </a:p>
          <a:p>
            <a:pPr marL="0" indent="0" algn="just"/>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latin typeface="Arial" charset="0"/>
                <a:cs typeface="Arial" charset="0"/>
              </a:rPr>
              <a:t>Milling</a:t>
            </a:r>
          </a:p>
        </p:txBody>
      </p:sp>
      <p:sp>
        <p:nvSpPr>
          <p:cNvPr id="164867" name="Rectangle 3"/>
          <p:cNvSpPr>
            <a:spLocks noGrp="1" noChangeArrowheads="1"/>
          </p:cNvSpPr>
          <p:nvPr>
            <p:ph type="body" idx="1"/>
          </p:nvPr>
        </p:nvSpPr>
        <p:spPr>
          <a:xfrm>
            <a:off x="468313" y="1341438"/>
            <a:ext cx="8229600" cy="4525962"/>
          </a:xfrm>
        </p:spPr>
        <p:txBody>
          <a:bodyPr/>
          <a:lstStyle/>
          <a:p>
            <a:pPr marL="0" indent="0" algn="just"/>
            <a:r>
              <a:rPr lang="en-GB" b="1" smtClean="0">
                <a:solidFill>
                  <a:srgbClr val="FFFF00"/>
                </a:solidFill>
                <a:latin typeface="Arial" charset="0"/>
                <a:cs typeface="Arial" charset="0"/>
              </a:rPr>
              <a:t>Milling</a:t>
            </a:r>
            <a:r>
              <a:rPr lang="en-GB" b="1" smtClean="0">
                <a:latin typeface="Arial" charset="0"/>
                <a:cs typeface="Arial" charset="0"/>
              </a:rPr>
              <a:t> </a:t>
            </a:r>
            <a:r>
              <a:rPr lang="en-GB" smtClean="0">
                <a:latin typeface="Arial" charset="0"/>
                <a:cs typeface="Arial" charset="0"/>
              </a:rPr>
              <a:t>is as fundamental as drilling among the powered metal cutting processes and uses a rotating cutter that is moved laterally to remove material from the workpiece.</a:t>
            </a:r>
          </a:p>
          <a:p>
            <a:pPr marL="0" indent="0" algn="just"/>
            <a:r>
              <a:rPr lang="en-GB" sz="1600" smtClean="0">
                <a:latin typeface="Arial" charset="0"/>
                <a:cs typeface="Arial" charset="0"/>
              </a:rPr>
              <a:t> </a:t>
            </a:r>
          </a:p>
          <a:p>
            <a:pPr marL="0" indent="0" algn="just"/>
            <a:r>
              <a:rPr lang="en-GB" smtClean="0">
                <a:latin typeface="Arial" charset="0"/>
                <a:cs typeface="Arial" charset="0"/>
              </a:rPr>
              <a:t>Milling is versatile for a basic machining process, but because the milling set up has so many degrees of freedom, milling is usually less accurate than turning or grinding. </a:t>
            </a:r>
          </a:p>
          <a:p>
            <a:pPr marL="0" indent="0" algn="just"/>
            <a:endParaRPr lang="en-GB" smtClean="0">
              <a:latin typeface="Arial" charset="0"/>
              <a:cs typeface="Arial" charset="0"/>
            </a:endParaRPr>
          </a:p>
          <a:p>
            <a:pPr marL="0" indent="0" algn="just"/>
            <a:endParaRPr lang="en-GB" smtClean="0">
              <a:latin typeface="Arial" charset="0"/>
              <a:cs typeface="Arial" charset="0"/>
            </a:endParaRPr>
          </a:p>
        </p:txBody>
      </p:sp>
      <p:pic>
        <p:nvPicPr>
          <p:cNvPr id="164868" name="Picture 4"/>
          <p:cNvPicPr>
            <a:picLocks noChangeAspect="1" noChangeArrowheads="1"/>
          </p:cNvPicPr>
          <p:nvPr/>
        </p:nvPicPr>
        <p:blipFill>
          <a:blip r:embed="rId3" cstate="print"/>
          <a:srcRect/>
          <a:stretch>
            <a:fillRect/>
          </a:stretch>
        </p:blipFill>
        <p:spPr bwMode="auto">
          <a:xfrm>
            <a:off x="609600" y="4495800"/>
            <a:ext cx="2895600" cy="1927225"/>
          </a:xfrm>
          <a:prstGeom prst="rect">
            <a:avLst/>
          </a:prstGeom>
          <a:noFill/>
          <a:ln w="9525">
            <a:solidFill>
              <a:srgbClr val="FFFF00"/>
            </a:solidFill>
            <a:miter lim="800000"/>
            <a:headEnd/>
            <a:tailEnd/>
          </a:ln>
        </p:spPr>
      </p:pic>
      <p:sp>
        <p:nvSpPr>
          <p:cNvPr id="164869" name="Rectangle 5"/>
          <p:cNvSpPr>
            <a:spLocks noChangeArrowheads="1"/>
          </p:cNvSpPr>
          <p:nvPr/>
        </p:nvSpPr>
        <p:spPr bwMode="auto">
          <a:xfrm>
            <a:off x="3733800" y="4695825"/>
            <a:ext cx="4876800" cy="1371600"/>
          </a:xfrm>
          <a:prstGeom prst="rect">
            <a:avLst/>
          </a:prstGeom>
          <a:noFill/>
          <a:ln w="9525">
            <a:noFill/>
            <a:miter lim="800000"/>
            <a:headEnd/>
            <a:tailEnd/>
          </a:ln>
        </p:spPr>
        <p:txBody>
          <a:bodyPr/>
          <a:lstStyle/>
          <a:p>
            <a:pPr algn="just">
              <a:spcBef>
                <a:spcPct val="20000"/>
              </a:spcBef>
            </a:pPr>
            <a:r>
              <a:rPr lang="en-GB">
                <a:solidFill>
                  <a:srgbClr val="FFFF00"/>
                </a:solidFill>
              </a:rPr>
              <a:t>For manual machining, milling is essential to fabricate any object that is not </a:t>
            </a:r>
            <a:r>
              <a:rPr lang="en-GB" i="1">
                <a:solidFill>
                  <a:srgbClr val="FFFF00"/>
                </a:solidFill>
              </a:rPr>
              <a:t>‘axially symmetric’</a:t>
            </a:r>
            <a:r>
              <a:rPr lang="en-GB">
                <a:solidFill>
                  <a:srgbClr val="FFFF00"/>
                </a:solidFill>
              </a:rPr>
              <a:t>. </a:t>
            </a:r>
          </a:p>
          <a:p>
            <a:pPr algn="just">
              <a:spcBef>
                <a:spcPct val="20000"/>
              </a:spcBef>
            </a:pPr>
            <a:endParaRPr lang="en-GB">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6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mtClean="0">
                <a:latin typeface="Arial" charset="0"/>
                <a:cs typeface="Arial" charset="0"/>
              </a:rPr>
              <a:t>Broaching</a:t>
            </a:r>
          </a:p>
        </p:txBody>
      </p:sp>
      <p:sp>
        <p:nvSpPr>
          <p:cNvPr id="167939" name="Rectangle 3"/>
          <p:cNvSpPr>
            <a:spLocks noGrp="1" noChangeArrowheads="1"/>
          </p:cNvSpPr>
          <p:nvPr>
            <p:ph type="body" idx="1"/>
          </p:nvPr>
        </p:nvSpPr>
        <p:spPr>
          <a:xfrm>
            <a:off x="539750" y="1268413"/>
            <a:ext cx="8077200" cy="5256212"/>
          </a:xfrm>
        </p:spPr>
        <p:txBody>
          <a:bodyPr/>
          <a:lstStyle/>
          <a:p>
            <a:pPr marL="0" indent="0" algn="just">
              <a:lnSpc>
                <a:spcPct val="90000"/>
              </a:lnSpc>
            </a:pPr>
            <a:r>
              <a:rPr lang="en-GB" b="1" smtClean="0">
                <a:solidFill>
                  <a:srgbClr val="FFFF00"/>
                </a:solidFill>
                <a:latin typeface="Arial" charset="0"/>
                <a:cs typeface="Arial" charset="0"/>
              </a:rPr>
              <a:t>Broaching</a:t>
            </a:r>
            <a:r>
              <a:rPr lang="en-GB" b="1" smtClean="0">
                <a:latin typeface="Arial" charset="0"/>
                <a:cs typeface="Arial" charset="0"/>
              </a:rPr>
              <a:t> </a:t>
            </a:r>
            <a:r>
              <a:rPr lang="en-GB" smtClean="0">
                <a:latin typeface="Arial" charset="0"/>
                <a:cs typeface="Arial" charset="0"/>
              </a:rPr>
              <a:t>uses a toothed tool, to remove material from the workpiece.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The process is used when precision machining is required, especially for odd shapes as ‘</a:t>
            </a:r>
            <a:r>
              <a:rPr lang="en-GB" i="1" smtClean="0">
                <a:latin typeface="Arial" charset="0"/>
                <a:cs typeface="Arial" charset="0"/>
              </a:rPr>
              <a:t>Broaching</a:t>
            </a:r>
            <a:r>
              <a:rPr lang="en-GB" smtClean="0">
                <a:latin typeface="Arial" charset="0"/>
                <a:cs typeface="Arial" charset="0"/>
              </a:rPr>
              <a:t>’ finishes a surface in a single pass, which makes it very efficient.</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Commonly machined surfaces include circular and non-circular holes, splines, and flat surfaces. Typical workpieces include small to medium sized castings, forgings, screw machine parts, and stampings.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Even though broaches can be expensive, broaching is usually favorable to other processes when used for high-quantity production runs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mtClean="0">
                <a:latin typeface="Arial" charset="0"/>
                <a:cs typeface="Arial" charset="0"/>
              </a:rPr>
              <a:t>Electrical Discharge Machining</a:t>
            </a:r>
          </a:p>
        </p:txBody>
      </p:sp>
      <p:sp>
        <p:nvSpPr>
          <p:cNvPr id="168963" name="Rectangle 3"/>
          <p:cNvSpPr>
            <a:spLocks noGrp="1" noChangeArrowheads="1"/>
          </p:cNvSpPr>
          <p:nvPr>
            <p:ph type="body" idx="1"/>
          </p:nvPr>
        </p:nvSpPr>
        <p:spPr>
          <a:xfrm>
            <a:off x="533400" y="1412875"/>
            <a:ext cx="8077200" cy="5040313"/>
          </a:xfrm>
        </p:spPr>
        <p:txBody>
          <a:bodyPr/>
          <a:lstStyle/>
          <a:p>
            <a:pPr marL="0" indent="0" algn="just"/>
            <a:r>
              <a:rPr lang="en-GB" b="1" smtClean="0">
                <a:solidFill>
                  <a:srgbClr val="FFFF00"/>
                </a:solidFill>
                <a:latin typeface="Arial" charset="0"/>
                <a:cs typeface="Arial" charset="0"/>
              </a:rPr>
              <a:t>Electrical Discharge Machining</a:t>
            </a:r>
            <a:r>
              <a:rPr lang="en-GB" b="1" smtClean="0">
                <a:latin typeface="Arial" charset="0"/>
                <a:cs typeface="Arial" charset="0"/>
              </a:rPr>
              <a:t> (EDM)</a:t>
            </a:r>
            <a:r>
              <a:rPr lang="en-GB" smtClean="0">
                <a:latin typeface="Arial" charset="0"/>
                <a:cs typeface="Arial" charset="0"/>
              </a:rPr>
              <a:t> is also referred to as spark machining, spark eroding, burning, die sinking or wire erosion</a:t>
            </a: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endParaRPr lang="en-GB" sz="1600" smtClean="0">
              <a:latin typeface="Arial" charset="0"/>
              <a:cs typeface="Arial" charset="0"/>
            </a:endParaRPr>
          </a:p>
          <a:p>
            <a:pPr marL="0" indent="0" algn="just"/>
            <a:r>
              <a:rPr lang="en-GB" smtClean="0">
                <a:latin typeface="Arial" charset="0"/>
                <a:cs typeface="Arial" charset="0"/>
              </a:rPr>
              <a:t>The material removal from the workpiece occurs by a series of rapidly recurring current discharges between two electrodes, separated by a dielectric liquid and subject to an electric voltage.</a:t>
            </a:r>
          </a:p>
        </p:txBody>
      </p:sp>
      <p:pic>
        <p:nvPicPr>
          <p:cNvPr id="168965" name="Picture 5"/>
          <p:cNvPicPr>
            <a:picLocks noChangeAspect="1" noChangeArrowheads="1"/>
          </p:cNvPicPr>
          <p:nvPr/>
        </p:nvPicPr>
        <p:blipFill>
          <a:blip r:embed="rId3" cstate="print"/>
          <a:srcRect/>
          <a:stretch>
            <a:fillRect/>
          </a:stretch>
        </p:blipFill>
        <p:spPr bwMode="auto">
          <a:xfrm>
            <a:off x="5724525" y="2528888"/>
            <a:ext cx="2713038" cy="2035175"/>
          </a:xfrm>
          <a:prstGeom prst="rect">
            <a:avLst/>
          </a:prstGeom>
          <a:noFill/>
          <a:ln w="9525">
            <a:solidFill>
              <a:srgbClr val="FFFF00"/>
            </a:solidFill>
            <a:miter lim="800000"/>
            <a:headEnd/>
            <a:tailEnd/>
          </a:ln>
        </p:spPr>
      </p:pic>
      <p:sp>
        <p:nvSpPr>
          <p:cNvPr id="168966" name="Rectangle 6"/>
          <p:cNvSpPr>
            <a:spLocks noChangeArrowheads="1"/>
          </p:cNvSpPr>
          <p:nvPr/>
        </p:nvSpPr>
        <p:spPr bwMode="auto">
          <a:xfrm>
            <a:off x="539750" y="2852738"/>
            <a:ext cx="4895850" cy="1439862"/>
          </a:xfrm>
          <a:prstGeom prst="rect">
            <a:avLst/>
          </a:prstGeom>
          <a:noFill/>
          <a:ln w="9525">
            <a:noFill/>
            <a:miter lim="800000"/>
            <a:headEnd/>
            <a:tailEnd/>
          </a:ln>
        </p:spPr>
        <p:txBody>
          <a:bodyPr/>
          <a:lstStyle/>
          <a:p>
            <a:pPr algn="just">
              <a:spcBef>
                <a:spcPct val="20000"/>
              </a:spcBef>
            </a:pPr>
            <a:r>
              <a:rPr lang="en-GB">
                <a:solidFill>
                  <a:srgbClr val="FFFF00"/>
                </a:solidFill>
              </a:rPr>
              <a:t>EDM is a manufacturing process whereby the desired shape of the workpiece, is obtained using electrical discharges (or </a:t>
            </a:r>
            <a:r>
              <a:rPr lang="en-GB" i="1">
                <a:solidFill>
                  <a:srgbClr val="FFFF00"/>
                </a:solidFill>
              </a:rPr>
              <a:t>sparks</a:t>
            </a:r>
            <a:r>
              <a:rPr lang="en-GB">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9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smtClean="0">
                <a:latin typeface="Arial" charset="0"/>
                <a:cs typeface="Arial" charset="0"/>
              </a:rPr>
              <a:t>Material Forming</a:t>
            </a:r>
          </a:p>
        </p:txBody>
      </p:sp>
      <p:sp>
        <p:nvSpPr>
          <p:cNvPr id="158723" name="Rectangle 3"/>
          <p:cNvSpPr>
            <a:spLocks noGrp="1" noChangeArrowheads="1"/>
          </p:cNvSpPr>
          <p:nvPr>
            <p:ph type="body" idx="1"/>
          </p:nvPr>
        </p:nvSpPr>
        <p:spPr>
          <a:xfrm>
            <a:off x="468313" y="1412875"/>
            <a:ext cx="8229600" cy="4525963"/>
          </a:xfrm>
        </p:spPr>
        <p:txBody>
          <a:bodyPr/>
          <a:lstStyle/>
          <a:p>
            <a:pPr marL="0" indent="0" algn="just">
              <a:tabLst>
                <a:tab pos="0" algn="l"/>
              </a:tabLst>
            </a:pPr>
            <a:r>
              <a:rPr lang="en-GB" smtClean="0">
                <a:latin typeface="Arial" charset="0"/>
                <a:cs typeface="Arial" charset="0"/>
              </a:rPr>
              <a:t>Not all components can be manufactured through the use of Material Removal tools &amp; techniques.</a:t>
            </a:r>
          </a:p>
          <a:p>
            <a:pPr marL="0" indent="0" algn="just">
              <a:tabLst>
                <a:tab pos="0" algn="l"/>
              </a:tabLst>
            </a:pPr>
            <a:endParaRPr lang="en-GB" sz="1600" smtClean="0">
              <a:latin typeface="Arial" charset="0"/>
              <a:cs typeface="Arial" charset="0"/>
            </a:endParaRPr>
          </a:p>
          <a:p>
            <a:pPr marL="0" indent="0" algn="just">
              <a:tabLst>
                <a:tab pos="0" algn="l"/>
              </a:tabLst>
            </a:pPr>
            <a:r>
              <a:rPr lang="en-GB" smtClean="0">
                <a:latin typeface="Arial" charset="0"/>
                <a:cs typeface="Arial" charset="0"/>
              </a:rPr>
              <a:t>It is often advantageous to use Material Forming techniques, where it is easier to manufacture more complex components whilst maintaining the material properties.</a:t>
            </a:r>
          </a:p>
          <a:p>
            <a:pPr marL="0" indent="0" algn="just">
              <a:tabLst>
                <a:tab pos="0" algn="l"/>
              </a:tabLst>
            </a:pPr>
            <a:endParaRPr lang="en-GB" sz="1600" smtClean="0">
              <a:latin typeface="Arial" charset="0"/>
              <a:cs typeface="Arial" charset="0"/>
            </a:endParaRPr>
          </a:p>
          <a:p>
            <a:pPr marL="0" indent="0" algn="just">
              <a:tabLst>
                <a:tab pos="0" algn="l"/>
              </a:tabLst>
            </a:pPr>
            <a:r>
              <a:rPr lang="en-GB" smtClean="0">
                <a:latin typeface="Arial" charset="0"/>
                <a:cs typeface="Arial" charset="0"/>
              </a:rPr>
              <a:t>Material forming techniques include;</a:t>
            </a:r>
          </a:p>
        </p:txBody>
      </p:sp>
      <p:sp>
        <p:nvSpPr>
          <p:cNvPr id="158724" name="Text Box 4"/>
          <p:cNvSpPr txBox="1">
            <a:spLocks noChangeArrowheads="1"/>
          </p:cNvSpPr>
          <p:nvPr/>
        </p:nvSpPr>
        <p:spPr bwMode="auto">
          <a:xfrm rot="978909">
            <a:off x="3492500" y="5157788"/>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Bending</a:t>
            </a:r>
          </a:p>
        </p:txBody>
      </p:sp>
      <p:sp>
        <p:nvSpPr>
          <p:cNvPr id="158726" name="Text Box 6"/>
          <p:cNvSpPr txBox="1">
            <a:spLocks noChangeArrowheads="1"/>
          </p:cNvSpPr>
          <p:nvPr/>
        </p:nvSpPr>
        <p:spPr bwMode="auto">
          <a:xfrm rot="-906442">
            <a:off x="1022350" y="5005388"/>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Extrusion</a:t>
            </a:r>
          </a:p>
        </p:txBody>
      </p:sp>
      <p:sp>
        <p:nvSpPr>
          <p:cNvPr id="158727" name="Text Box 7"/>
          <p:cNvSpPr txBox="1">
            <a:spLocks noChangeArrowheads="1"/>
          </p:cNvSpPr>
          <p:nvPr/>
        </p:nvSpPr>
        <p:spPr bwMode="auto">
          <a:xfrm rot="103705">
            <a:off x="5975350" y="4929188"/>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Forging</a:t>
            </a:r>
          </a:p>
        </p:txBody>
      </p:sp>
      <p:sp>
        <p:nvSpPr>
          <p:cNvPr id="158728" name="Text Box 8"/>
          <p:cNvSpPr txBox="1">
            <a:spLocks noChangeArrowheads="1"/>
          </p:cNvSpPr>
          <p:nvPr/>
        </p:nvSpPr>
        <p:spPr bwMode="auto">
          <a:xfrm rot="-659314">
            <a:off x="5435600" y="5691188"/>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Casting</a:t>
            </a:r>
          </a:p>
        </p:txBody>
      </p:sp>
      <p:sp>
        <p:nvSpPr>
          <p:cNvPr id="158729" name="Text Box 9"/>
          <p:cNvSpPr txBox="1">
            <a:spLocks noChangeArrowheads="1"/>
          </p:cNvSpPr>
          <p:nvPr/>
        </p:nvSpPr>
        <p:spPr bwMode="auto">
          <a:xfrm rot="103705">
            <a:off x="2324100" y="5780088"/>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Pressing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7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7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87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87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8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P spid="158724" grpId="0"/>
      <p:bldP spid="158726" grpId="0"/>
      <p:bldP spid="158727" grpId="0"/>
      <p:bldP spid="158728" grpId="0"/>
      <p:bldP spid="1587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GB" smtClean="0">
                <a:latin typeface="Arial" charset="0"/>
                <a:cs typeface="Arial" charset="0"/>
              </a:rPr>
              <a:t>Bending</a:t>
            </a:r>
          </a:p>
        </p:txBody>
      </p:sp>
      <p:sp>
        <p:nvSpPr>
          <p:cNvPr id="169987" name="Rectangle 1027"/>
          <p:cNvSpPr>
            <a:spLocks noGrp="1" noChangeArrowheads="1"/>
          </p:cNvSpPr>
          <p:nvPr>
            <p:ph type="body" idx="1"/>
          </p:nvPr>
        </p:nvSpPr>
        <p:spPr>
          <a:xfrm>
            <a:off x="468313" y="1341438"/>
            <a:ext cx="8229600" cy="4525962"/>
          </a:xfrm>
        </p:spPr>
        <p:txBody>
          <a:bodyPr/>
          <a:lstStyle/>
          <a:p>
            <a:pPr marL="0" indent="0"/>
            <a:r>
              <a:rPr lang="en-GB" smtClean="0">
                <a:latin typeface="Arial" charset="0"/>
                <a:cs typeface="Arial" charset="0"/>
              </a:rPr>
              <a:t>Another of the basic manufacturing processes, bending is one of the most common material forming processes.</a:t>
            </a:r>
          </a:p>
          <a:p>
            <a:pPr marL="0" indent="0"/>
            <a:endParaRPr lang="en-GB" sz="1600" smtClean="0">
              <a:latin typeface="Arial" charset="0"/>
              <a:cs typeface="Arial" charset="0"/>
            </a:endParaRPr>
          </a:p>
          <a:p>
            <a:pPr marL="0" indent="0"/>
            <a:r>
              <a:rPr lang="en-GB" smtClean="0">
                <a:latin typeface="Arial" charset="0"/>
                <a:cs typeface="Arial" charset="0"/>
              </a:rPr>
              <a:t>If a bend is required in a workpiece (be it sheet metal, bar or tube), a </a:t>
            </a:r>
            <a:r>
              <a:rPr lang="en-GB" b="1" i="1" smtClean="0">
                <a:latin typeface="Arial" charset="0"/>
                <a:cs typeface="Arial" charset="0"/>
              </a:rPr>
              <a:t>Bending Machine</a:t>
            </a:r>
            <a:r>
              <a:rPr lang="en-GB" smtClean="0">
                <a:latin typeface="Arial" charset="0"/>
                <a:cs typeface="Arial" charset="0"/>
              </a:rPr>
              <a:t> is used to apply a strain at the desired location to form the designed bend. </a:t>
            </a:r>
          </a:p>
          <a:p>
            <a:pPr marL="0" indent="0"/>
            <a:endParaRPr lang="en-GB" smtClean="0">
              <a:latin typeface="Arial" charset="0"/>
              <a:cs typeface="Arial" charset="0"/>
            </a:endParaRPr>
          </a:p>
          <a:p>
            <a:pPr marL="0" indent="0"/>
            <a:endParaRPr lang="en-GB" smtClean="0">
              <a:latin typeface="Arial" charset="0"/>
              <a:cs typeface="Arial" charset="0"/>
            </a:endParaRPr>
          </a:p>
        </p:txBody>
      </p:sp>
      <p:pic>
        <p:nvPicPr>
          <p:cNvPr id="169989" name="Picture 1029"/>
          <p:cNvPicPr>
            <a:picLocks noChangeAspect="1" noChangeArrowheads="1"/>
          </p:cNvPicPr>
          <p:nvPr/>
        </p:nvPicPr>
        <p:blipFill>
          <a:blip r:embed="rId3" cstate="print"/>
          <a:srcRect/>
          <a:stretch>
            <a:fillRect/>
          </a:stretch>
        </p:blipFill>
        <p:spPr bwMode="auto">
          <a:xfrm>
            <a:off x="3419475" y="3933825"/>
            <a:ext cx="2336800" cy="244792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9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smtClean="0">
                <a:latin typeface="Arial" charset="0"/>
                <a:cs typeface="Arial" charset="0"/>
              </a:rPr>
              <a:t>Forging</a:t>
            </a:r>
          </a:p>
        </p:txBody>
      </p:sp>
      <p:sp>
        <p:nvSpPr>
          <p:cNvPr id="171011" name="Rectangle 3"/>
          <p:cNvSpPr>
            <a:spLocks noGrp="1" noChangeArrowheads="1"/>
          </p:cNvSpPr>
          <p:nvPr>
            <p:ph type="body" idx="1"/>
          </p:nvPr>
        </p:nvSpPr>
        <p:spPr>
          <a:xfrm>
            <a:off x="539750" y="1196975"/>
            <a:ext cx="8077200" cy="5445125"/>
          </a:xfrm>
        </p:spPr>
        <p:txBody>
          <a:bodyPr/>
          <a:lstStyle/>
          <a:p>
            <a:pPr marL="0" indent="0" algn="just">
              <a:lnSpc>
                <a:spcPct val="90000"/>
              </a:lnSpc>
            </a:pPr>
            <a:r>
              <a:rPr lang="en-GB" b="1" smtClean="0">
                <a:solidFill>
                  <a:srgbClr val="FFFF00"/>
                </a:solidFill>
                <a:latin typeface="Arial" charset="0"/>
                <a:cs typeface="Arial" charset="0"/>
              </a:rPr>
              <a:t>Forging</a:t>
            </a:r>
            <a:r>
              <a:rPr lang="en-GB" smtClean="0">
                <a:latin typeface="Arial" charset="0"/>
                <a:cs typeface="Arial" charset="0"/>
              </a:rPr>
              <a:t> is the term for shaping metal by using localised compressive forces.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Cold forging is done at room temperature or near room temperature, whilst Hot forging is done at a high temperature, which makes metal easier to shape and less likely to fracture.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Warm forging is done at an intermediate temperature between room temperature and hot forging temperatures. Forged parts can range in weight from less than a kilogram to 170 metric tons.</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Forged parts usually require further processing to achieve a finished 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smtClean="0">
                <a:latin typeface="Arial" charset="0"/>
                <a:cs typeface="Arial" charset="0"/>
              </a:rPr>
              <a:t>Types of Forging Process</a:t>
            </a:r>
          </a:p>
        </p:txBody>
      </p:sp>
      <p:sp>
        <p:nvSpPr>
          <p:cNvPr id="183299" name="Rectangle 3"/>
          <p:cNvSpPr>
            <a:spLocks noGrp="1" noChangeArrowheads="1"/>
          </p:cNvSpPr>
          <p:nvPr>
            <p:ph type="body" idx="1"/>
          </p:nvPr>
        </p:nvSpPr>
        <p:spPr>
          <a:xfrm>
            <a:off x="468313" y="1125538"/>
            <a:ext cx="8229600" cy="4524375"/>
          </a:xfrm>
        </p:spPr>
        <p:txBody>
          <a:bodyPr/>
          <a:lstStyle/>
          <a:p>
            <a:pPr marL="0" indent="0" algn="just">
              <a:lnSpc>
                <a:spcPct val="90000"/>
              </a:lnSpc>
            </a:pPr>
            <a:r>
              <a:rPr lang="en-GB" smtClean="0">
                <a:latin typeface="Arial" charset="0"/>
                <a:cs typeface="Arial" charset="0"/>
              </a:rPr>
              <a:t>There are many different kinds of forging processes available, however they can be grouped into three main classes:</a:t>
            </a:r>
          </a:p>
          <a:p>
            <a:pPr marL="0" indent="0" algn="just">
              <a:lnSpc>
                <a:spcPct val="90000"/>
              </a:lnSpc>
            </a:pPr>
            <a:endParaRPr lang="en-GB" sz="1600" smtClean="0">
              <a:latin typeface="Arial" charset="0"/>
              <a:cs typeface="Arial" charset="0"/>
            </a:endParaRPr>
          </a:p>
          <a:p>
            <a:pPr marL="825500" lvl="1" algn="just">
              <a:lnSpc>
                <a:spcPct val="90000"/>
              </a:lnSpc>
            </a:pPr>
            <a:r>
              <a:rPr lang="en-GB" smtClean="0">
                <a:latin typeface="Arial" charset="0"/>
                <a:cs typeface="Arial" charset="0"/>
              </a:rPr>
              <a:t>Drawn out: length increases, cross-section decreases </a:t>
            </a:r>
          </a:p>
          <a:p>
            <a:pPr marL="825500" lvl="1" algn="just">
              <a:lnSpc>
                <a:spcPct val="90000"/>
              </a:lnSpc>
            </a:pPr>
            <a:endParaRPr lang="en-GB" sz="1800" smtClean="0">
              <a:latin typeface="Arial" charset="0"/>
              <a:cs typeface="Arial" charset="0"/>
            </a:endParaRPr>
          </a:p>
          <a:p>
            <a:pPr marL="825500" lvl="1" algn="just">
              <a:lnSpc>
                <a:spcPct val="90000"/>
              </a:lnSpc>
            </a:pPr>
            <a:r>
              <a:rPr lang="en-GB" smtClean="0">
                <a:latin typeface="Arial" charset="0"/>
                <a:cs typeface="Arial" charset="0"/>
              </a:rPr>
              <a:t>Upset: Length decreases, cross-section increases </a:t>
            </a:r>
          </a:p>
          <a:p>
            <a:pPr marL="825500" lvl="1" algn="just">
              <a:lnSpc>
                <a:spcPct val="90000"/>
              </a:lnSpc>
            </a:pPr>
            <a:endParaRPr lang="en-GB" sz="1800" smtClean="0">
              <a:latin typeface="Arial" charset="0"/>
              <a:cs typeface="Arial" charset="0"/>
            </a:endParaRPr>
          </a:p>
          <a:p>
            <a:pPr marL="825500" lvl="1" algn="just">
              <a:lnSpc>
                <a:spcPct val="90000"/>
              </a:lnSpc>
            </a:pPr>
            <a:r>
              <a:rPr lang="en-GB" smtClean="0">
                <a:latin typeface="Arial" charset="0"/>
                <a:cs typeface="Arial" charset="0"/>
              </a:rPr>
              <a:t>Squeezed in closed compression dies: produces multidirectional flow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Common forging processes include roll forging, swaging, cogging, open-die forging, impression-die forging, press forging, automatic hot forging and upsetting</a:t>
            </a:r>
          </a:p>
          <a:p>
            <a:pPr marL="0" indent="0" algn="just">
              <a:lnSpc>
                <a:spcPct val="90000"/>
              </a:lnSpc>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2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1403350" y="2349500"/>
            <a:ext cx="6400800" cy="1752600"/>
          </a:xfrm>
        </p:spPr>
        <p:txBody>
          <a:bodyPr/>
          <a:lstStyle/>
          <a:p>
            <a:r>
              <a:rPr lang="en-GB" sz="3200" smtClean="0">
                <a:latin typeface="Arial" charset="0"/>
                <a:cs typeface="Arial" charset="0"/>
              </a:rPr>
              <a:t>Chapter 3: </a:t>
            </a:r>
          </a:p>
          <a:p>
            <a:r>
              <a:rPr lang="en-GB" sz="3200" smtClean="0">
                <a:latin typeface="Arial" charset="0"/>
                <a:cs typeface="Arial" charset="0"/>
              </a:rPr>
              <a:t>Manufacturing Technology</a:t>
            </a:r>
            <a:endParaRPr lang="en-US"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latin typeface="Arial" charset="0"/>
                <a:cs typeface="Arial" charset="0"/>
              </a:rPr>
              <a:t>Casting</a:t>
            </a:r>
          </a:p>
        </p:txBody>
      </p:sp>
      <p:sp>
        <p:nvSpPr>
          <p:cNvPr id="172035" name="Rectangle 3"/>
          <p:cNvSpPr>
            <a:spLocks noGrp="1" noChangeArrowheads="1"/>
          </p:cNvSpPr>
          <p:nvPr>
            <p:ph type="body" idx="1"/>
          </p:nvPr>
        </p:nvSpPr>
        <p:spPr>
          <a:xfrm>
            <a:off x="533400" y="1412875"/>
            <a:ext cx="8077200" cy="5184775"/>
          </a:xfrm>
        </p:spPr>
        <p:txBody>
          <a:bodyPr/>
          <a:lstStyle/>
          <a:p>
            <a:pPr marL="0" indent="0" algn="just"/>
            <a:r>
              <a:rPr lang="en-GB" b="1" smtClean="0">
                <a:solidFill>
                  <a:srgbClr val="FFFF00"/>
                </a:solidFill>
                <a:latin typeface="Arial" charset="0"/>
                <a:cs typeface="Arial" charset="0"/>
              </a:rPr>
              <a:t>Casting</a:t>
            </a:r>
            <a:r>
              <a:rPr lang="en-GB" smtClean="0">
                <a:latin typeface="Arial" charset="0"/>
                <a:cs typeface="Arial" charset="0"/>
              </a:rPr>
              <a:t> is a process by which a liquid material is poured into a mould, which contains a hollow cavity of the desired shape, and then allowed to solidify. </a:t>
            </a:r>
          </a:p>
          <a:p>
            <a:pPr marL="0" indent="0" algn="just"/>
            <a:endParaRPr lang="en-GB" sz="1600" smtClean="0">
              <a:latin typeface="Arial" charset="0"/>
              <a:cs typeface="Arial" charset="0"/>
            </a:endParaRPr>
          </a:p>
          <a:p>
            <a:pPr marL="0" indent="0" algn="just"/>
            <a:r>
              <a:rPr lang="en-GB" smtClean="0">
                <a:latin typeface="Arial" charset="0"/>
                <a:cs typeface="Arial" charset="0"/>
              </a:rPr>
              <a:t>The solidified part is known as a casting, which is ejected or broken out of the mould to complete the process. Casting materials can be metals or various cold setting materials that cure after mixing two or more components together; examples are epoxy, concrete, plaster and clay. </a:t>
            </a:r>
          </a:p>
          <a:p>
            <a:pPr marL="0" indent="0" algn="just"/>
            <a:endParaRPr lang="en-GB" sz="1600" smtClean="0">
              <a:latin typeface="Arial" charset="0"/>
              <a:cs typeface="Arial" charset="0"/>
            </a:endParaRPr>
          </a:p>
          <a:p>
            <a:pPr marL="0" indent="0" algn="just"/>
            <a:r>
              <a:rPr lang="en-GB" smtClean="0">
                <a:latin typeface="Arial" charset="0"/>
                <a:cs typeface="Arial" charset="0"/>
              </a:rPr>
              <a:t>Casting is most often used for making complex shapes that would be otherwise difficult or uneconomical to make by other methods.</a:t>
            </a:r>
          </a:p>
          <a:p>
            <a:pPr marL="0" indent="0" algn="just"/>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mtClean="0">
                <a:latin typeface="Arial" charset="0"/>
                <a:cs typeface="Arial" charset="0"/>
              </a:rPr>
              <a:t>Pressing</a:t>
            </a:r>
          </a:p>
        </p:txBody>
      </p:sp>
      <p:sp>
        <p:nvSpPr>
          <p:cNvPr id="173059" name="Rectangle 3"/>
          <p:cNvSpPr>
            <a:spLocks noGrp="1" noChangeArrowheads="1"/>
          </p:cNvSpPr>
          <p:nvPr>
            <p:ph type="body" idx="1"/>
          </p:nvPr>
        </p:nvSpPr>
        <p:spPr/>
        <p:txBody>
          <a:bodyPr/>
          <a:lstStyle/>
          <a:p>
            <a:pPr marL="0" indent="0" algn="just"/>
            <a:r>
              <a:rPr lang="en-GB" b="1" smtClean="0">
                <a:solidFill>
                  <a:srgbClr val="FFFF00"/>
                </a:solidFill>
                <a:latin typeface="Arial" charset="0"/>
                <a:cs typeface="Arial" charset="0"/>
              </a:rPr>
              <a:t>Pressing</a:t>
            </a:r>
            <a:r>
              <a:rPr lang="en-GB" smtClean="0">
                <a:latin typeface="Arial" charset="0"/>
                <a:cs typeface="Arial" charset="0"/>
              </a:rPr>
              <a:t> is a manufacturing process that allows flat sheets of metal to be formed into three dimensional workpieces</a:t>
            </a:r>
          </a:p>
          <a:p>
            <a:pPr marL="0" indent="0" algn="just"/>
            <a:endParaRPr lang="en-GB" sz="1600" smtClean="0">
              <a:latin typeface="Arial" charset="0"/>
              <a:cs typeface="Arial" charset="0"/>
            </a:endParaRPr>
          </a:p>
          <a:p>
            <a:pPr marL="0" indent="0" algn="just"/>
            <a:r>
              <a:rPr lang="en-GB" smtClean="0">
                <a:latin typeface="Arial" charset="0"/>
                <a:cs typeface="Arial" charset="0"/>
              </a:rPr>
              <a:t>It can also be used to shear the sheet metal in order to cut out forms, press holes or other features using special punches and dies </a:t>
            </a:r>
          </a:p>
          <a:p>
            <a:pPr marL="0" indent="0" algn="just"/>
            <a:endParaRPr lang="en-GB" sz="1600" smtClean="0">
              <a:latin typeface="Arial" charset="0"/>
              <a:cs typeface="Arial" charset="0"/>
            </a:endParaRPr>
          </a:p>
          <a:p>
            <a:pPr marL="0" indent="0" algn="just"/>
            <a:r>
              <a:rPr lang="en-GB" smtClean="0">
                <a:latin typeface="Arial" charset="0"/>
                <a:cs typeface="Arial" charset="0"/>
              </a:rPr>
              <a:t>Pressing machines have a stationary bed and a slide (ram) which uses a controlled reciprocating motion toward and away from the bed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smtClean="0">
                <a:latin typeface="Arial" charset="0"/>
                <a:cs typeface="Arial" charset="0"/>
              </a:rPr>
              <a:t>Extrusion</a:t>
            </a:r>
          </a:p>
        </p:txBody>
      </p:sp>
      <p:sp>
        <p:nvSpPr>
          <p:cNvPr id="174083" name="Rectangle 3"/>
          <p:cNvSpPr>
            <a:spLocks noGrp="1" noChangeArrowheads="1"/>
          </p:cNvSpPr>
          <p:nvPr>
            <p:ph type="body" idx="1"/>
          </p:nvPr>
        </p:nvSpPr>
        <p:spPr>
          <a:xfrm>
            <a:off x="539750" y="981075"/>
            <a:ext cx="8077200" cy="5445125"/>
          </a:xfrm>
        </p:spPr>
        <p:txBody>
          <a:bodyPr/>
          <a:lstStyle/>
          <a:p>
            <a:pPr marL="0" indent="0" algn="just">
              <a:lnSpc>
                <a:spcPct val="90000"/>
              </a:lnSpc>
            </a:pPr>
            <a:r>
              <a:rPr lang="en-GB" b="1" smtClean="0">
                <a:solidFill>
                  <a:srgbClr val="FFFF00"/>
                </a:solidFill>
                <a:latin typeface="Arial" charset="0"/>
                <a:cs typeface="Arial" charset="0"/>
              </a:rPr>
              <a:t>Extrusion</a:t>
            </a:r>
            <a:r>
              <a:rPr lang="en-GB" smtClean="0">
                <a:latin typeface="Arial" charset="0"/>
                <a:cs typeface="Arial" charset="0"/>
              </a:rPr>
              <a:t> is a process used to create objects of a fixed cross-sectional profile, where the base material is pushed or drawn through a die of the desired cross-section. </a:t>
            </a:r>
          </a:p>
          <a:p>
            <a:pPr marL="0" indent="0" algn="just">
              <a:lnSpc>
                <a:spcPct val="90000"/>
              </a:lnSpc>
            </a:pPr>
            <a:endParaRPr lang="en-GB" sz="1200" smtClean="0">
              <a:latin typeface="Arial" charset="0"/>
              <a:cs typeface="Arial" charset="0"/>
            </a:endParaRPr>
          </a:p>
          <a:p>
            <a:pPr marL="0" indent="0" algn="just">
              <a:lnSpc>
                <a:spcPct val="90000"/>
              </a:lnSpc>
            </a:pPr>
            <a:r>
              <a:rPr lang="en-GB" smtClean="0">
                <a:latin typeface="Arial" charset="0"/>
                <a:cs typeface="Arial" charset="0"/>
              </a:rPr>
              <a:t>The two main advantages of this process over other manufacturing processes are;</a:t>
            </a:r>
          </a:p>
          <a:p>
            <a:pPr marL="0" indent="0" algn="just">
              <a:lnSpc>
                <a:spcPct val="90000"/>
              </a:lnSpc>
            </a:pPr>
            <a:endParaRPr lang="en-GB" sz="1200" smtClean="0">
              <a:latin typeface="Arial" charset="0"/>
              <a:cs typeface="Arial" charset="0"/>
            </a:endParaRPr>
          </a:p>
          <a:p>
            <a:pPr lvl="1" algn="just">
              <a:lnSpc>
                <a:spcPct val="90000"/>
              </a:lnSpc>
            </a:pPr>
            <a:r>
              <a:rPr lang="en-GB" smtClean="0">
                <a:latin typeface="Arial" charset="0"/>
                <a:cs typeface="Arial" charset="0"/>
              </a:rPr>
              <a:t>Its ability to create very complex cross-sections and work materials that are brittle, because the material only encounters compressive and shear stresses. </a:t>
            </a:r>
          </a:p>
          <a:p>
            <a:pPr lvl="1" algn="just">
              <a:lnSpc>
                <a:spcPct val="90000"/>
              </a:lnSpc>
              <a:buFontTx/>
              <a:buNone/>
            </a:pPr>
            <a:endParaRPr lang="en-GB" sz="1200" smtClean="0">
              <a:latin typeface="Arial" charset="0"/>
              <a:cs typeface="Arial" charset="0"/>
            </a:endParaRPr>
          </a:p>
          <a:p>
            <a:pPr lvl="1" algn="just">
              <a:lnSpc>
                <a:spcPct val="90000"/>
              </a:lnSpc>
            </a:pPr>
            <a:r>
              <a:rPr lang="en-GB" smtClean="0">
                <a:latin typeface="Arial" charset="0"/>
                <a:cs typeface="Arial" charset="0"/>
              </a:rPr>
              <a:t>It also forms finished parts with an excellent surface finish.</a:t>
            </a:r>
          </a:p>
          <a:p>
            <a:pPr marL="0" indent="0" algn="just">
              <a:lnSpc>
                <a:spcPct val="90000"/>
              </a:lnSpc>
            </a:pPr>
            <a:endParaRPr lang="en-GB" sz="1200" smtClean="0">
              <a:latin typeface="Arial" charset="0"/>
              <a:cs typeface="Arial" charset="0"/>
            </a:endParaRPr>
          </a:p>
          <a:p>
            <a:pPr marL="0" indent="0" algn="just">
              <a:lnSpc>
                <a:spcPct val="90000"/>
              </a:lnSpc>
            </a:pPr>
            <a:r>
              <a:rPr lang="en-GB" smtClean="0">
                <a:latin typeface="Arial" charset="0"/>
                <a:cs typeface="Arial" charset="0"/>
              </a:rPr>
              <a:t>The extrusion process may be continuous or semi-continuous and can be done with the material hot or cold.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latin typeface="Arial" charset="0"/>
                <a:cs typeface="Arial" charset="0"/>
              </a:rPr>
              <a:t>Additive Processes</a:t>
            </a:r>
          </a:p>
        </p:txBody>
      </p:sp>
      <p:sp>
        <p:nvSpPr>
          <p:cNvPr id="159747" name="Rectangle 3"/>
          <p:cNvSpPr>
            <a:spLocks noGrp="1" noChangeArrowheads="1"/>
          </p:cNvSpPr>
          <p:nvPr>
            <p:ph type="body" idx="1"/>
          </p:nvPr>
        </p:nvSpPr>
        <p:spPr>
          <a:xfrm>
            <a:off x="468313" y="1268413"/>
            <a:ext cx="8229600" cy="4525962"/>
          </a:xfrm>
        </p:spPr>
        <p:txBody>
          <a:bodyPr/>
          <a:lstStyle/>
          <a:p>
            <a:pPr marL="0" indent="0" algn="just"/>
            <a:r>
              <a:rPr lang="en-GB" smtClean="0">
                <a:latin typeface="Arial" charset="0"/>
                <a:cs typeface="Arial" charset="0"/>
              </a:rPr>
              <a:t>Additive processes, otherwise known as ‘Rapid Prototyping’ is a manufacturing process for the rapid and flexible production of sample parts for demonstration, evaluation and/or testing.</a:t>
            </a:r>
          </a:p>
          <a:p>
            <a:pPr marL="0" indent="0" algn="just"/>
            <a:endParaRPr lang="en-GB" sz="1600" smtClean="0">
              <a:latin typeface="Arial" charset="0"/>
              <a:cs typeface="Arial" charset="0"/>
            </a:endParaRPr>
          </a:p>
          <a:p>
            <a:pPr marL="0" indent="0" algn="just"/>
            <a:r>
              <a:rPr lang="en-GB" smtClean="0">
                <a:latin typeface="Arial" charset="0"/>
                <a:cs typeface="Arial" charset="0"/>
              </a:rPr>
              <a:t>It typically uses advanced layer manufacturing technologies that can quickly generate complex three dimensional objects direct from computer based models</a:t>
            </a:r>
          </a:p>
          <a:p>
            <a:pPr marL="0" indent="0" algn="just"/>
            <a:endParaRPr lang="en-GB" sz="1600" smtClean="0">
              <a:latin typeface="Arial" charset="0"/>
              <a:cs typeface="Arial" charset="0"/>
            </a:endParaRPr>
          </a:p>
          <a:p>
            <a:pPr marL="0" indent="0" algn="just"/>
            <a:r>
              <a:rPr lang="en-GB" smtClean="0">
                <a:latin typeface="Arial" charset="0"/>
                <a:cs typeface="Arial" charset="0"/>
              </a:rPr>
              <a:t>Rapid prototyping techniques include;</a:t>
            </a:r>
          </a:p>
        </p:txBody>
      </p:sp>
      <p:sp>
        <p:nvSpPr>
          <p:cNvPr id="159748" name="Text Box 4"/>
          <p:cNvSpPr txBox="1">
            <a:spLocks noChangeArrowheads="1"/>
          </p:cNvSpPr>
          <p:nvPr/>
        </p:nvSpPr>
        <p:spPr bwMode="auto">
          <a:xfrm rot="-906442">
            <a:off x="304800" y="5426075"/>
            <a:ext cx="2813050"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Fused Deposition Modelling</a:t>
            </a:r>
          </a:p>
        </p:txBody>
      </p:sp>
      <p:sp>
        <p:nvSpPr>
          <p:cNvPr id="159749" name="Text Box 5"/>
          <p:cNvSpPr txBox="1">
            <a:spLocks noChangeArrowheads="1"/>
          </p:cNvSpPr>
          <p:nvPr/>
        </p:nvSpPr>
        <p:spPr bwMode="auto">
          <a:xfrm rot="-906442">
            <a:off x="5930900" y="5197475"/>
            <a:ext cx="3105150"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Laminated Object Modelling</a:t>
            </a:r>
          </a:p>
        </p:txBody>
      </p:sp>
      <p:sp>
        <p:nvSpPr>
          <p:cNvPr id="159750" name="Text Box 6"/>
          <p:cNvSpPr txBox="1">
            <a:spLocks noChangeArrowheads="1"/>
          </p:cNvSpPr>
          <p:nvPr/>
        </p:nvSpPr>
        <p:spPr bwMode="auto">
          <a:xfrm rot="939418">
            <a:off x="3132138" y="5486400"/>
            <a:ext cx="3790950"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Selective Laser Sintering</a:t>
            </a:r>
          </a:p>
        </p:txBody>
      </p:sp>
      <p:sp>
        <p:nvSpPr>
          <p:cNvPr id="159751" name="Text Box 7"/>
          <p:cNvSpPr txBox="1">
            <a:spLocks noChangeArrowheads="1"/>
          </p:cNvSpPr>
          <p:nvPr/>
        </p:nvSpPr>
        <p:spPr bwMode="auto">
          <a:xfrm rot="-133120">
            <a:off x="1979613" y="6067425"/>
            <a:ext cx="2924175"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Stereolithography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7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48" grpId="0"/>
      <p:bldP spid="159749" grpId="0"/>
      <p:bldP spid="159750" grpId="0"/>
      <p:bldP spid="15975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latin typeface="Arial" charset="0"/>
                <a:cs typeface="Arial" charset="0"/>
              </a:rPr>
              <a:t>Fused Deposition Modelling</a:t>
            </a:r>
          </a:p>
        </p:txBody>
      </p:sp>
      <p:sp>
        <p:nvSpPr>
          <p:cNvPr id="176131" name="Rectangle 3"/>
          <p:cNvSpPr>
            <a:spLocks noGrp="1" noChangeArrowheads="1"/>
          </p:cNvSpPr>
          <p:nvPr>
            <p:ph type="body" idx="1"/>
          </p:nvPr>
        </p:nvSpPr>
        <p:spPr>
          <a:xfrm>
            <a:off x="468313" y="1341438"/>
            <a:ext cx="8229600" cy="4525962"/>
          </a:xfrm>
        </p:spPr>
        <p:txBody>
          <a:bodyPr/>
          <a:lstStyle/>
          <a:p>
            <a:pPr marL="0" indent="0" algn="just"/>
            <a:r>
              <a:rPr lang="en-GB" b="1" smtClean="0">
                <a:solidFill>
                  <a:srgbClr val="FFFF00"/>
                </a:solidFill>
                <a:latin typeface="Arial" charset="0"/>
                <a:cs typeface="Arial" charset="0"/>
              </a:rPr>
              <a:t>Fused Deposition Modelling</a:t>
            </a:r>
            <a:r>
              <a:rPr lang="en-GB" smtClean="0">
                <a:solidFill>
                  <a:srgbClr val="FFFF00"/>
                </a:solidFill>
                <a:latin typeface="Arial" charset="0"/>
                <a:cs typeface="Arial" charset="0"/>
              </a:rPr>
              <a:t> </a:t>
            </a:r>
            <a:r>
              <a:rPr lang="en-GB" smtClean="0">
                <a:latin typeface="Arial" charset="0"/>
                <a:cs typeface="Arial" charset="0"/>
              </a:rPr>
              <a:t>is a process which forms three-dimensional objects from CAD-generated solid or surface models.</a:t>
            </a:r>
          </a:p>
          <a:p>
            <a:pPr marL="0" indent="0" algn="just"/>
            <a:endParaRPr lang="en-GB" sz="1600" smtClean="0">
              <a:latin typeface="Arial" charset="0"/>
              <a:cs typeface="Arial" charset="0"/>
            </a:endParaRPr>
          </a:p>
          <a:p>
            <a:pPr marL="0" indent="0" algn="just"/>
            <a:r>
              <a:rPr lang="en-GB" smtClean="0">
                <a:latin typeface="Arial" charset="0"/>
                <a:cs typeface="Arial" charset="0"/>
              </a:rPr>
              <a:t>The Fused Deposition Modelling patterns are generally used when an acroylonitrile-butadiene-styrene thermal plastic part is required for use in a working prototype.</a:t>
            </a:r>
          </a:p>
        </p:txBody>
      </p:sp>
      <p:pic>
        <p:nvPicPr>
          <p:cNvPr id="176133" name="Picture 5"/>
          <p:cNvPicPr>
            <a:picLocks noChangeAspect="1" noChangeArrowheads="1"/>
          </p:cNvPicPr>
          <p:nvPr/>
        </p:nvPicPr>
        <p:blipFill>
          <a:blip r:embed="rId3" cstate="print"/>
          <a:srcRect/>
          <a:stretch>
            <a:fillRect/>
          </a:stretch>
        </p:blipFill>
        <p:spPr bwMode="auto">
          <a:xfrm>
            <a:off x="4957763" y="4267200"/>
            <a:ext cx="2357437" cy="1944688"/>
          </a:xfrm>
          <a:prstGeom prst="rect">
            <a:avLst/>
          </a:prstGeom>
          <a:noFill/>
          <a:ln w="9525">
            <a:solidFill>
              <a:srgbClr val="FFFF00"/>
            </a:solidFill>
            <a:miter lim="800000"/>
            <a:headEnd/>
            <a:tailEnd/>
          </a:ln>
        </p:spPr>
      </p:pic>
      <p:pic>
        <p:nvPicPr>
          <p:cNvPr id="176136" name="Picture 8"/>
          <p:cNvPicPr>
            <a:picLocks noChangeAspect="1" noChangeArrowheads="1"/>
          </p:cNvPicPr>
          <p:nvPr/>
        </p:nvPicPr>
        <p:blipFill>
          <a:blip r:embed="rId4" cstate="print"/>
          <a:srcRect/>
          <a:stretch>
            <a:fillRect/>
          </a:stretch>
        </p:blipFill>
        <p:spPr bwMode="auto">
          <a:xfrm>
            <a:off x="1981200" y="4262438"/>
            <a:ext cx="2276475" cy="1947862"/>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1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latin typeface="Arial" charset="0"/>
                <a:cs typeface="Arial" charset="0"/>
              </a:rPr>
              <a:t>Laminated Object Modelling</a:t>
            </a:r>
          </a:p>
        </p:txBody>
      </p:sp>
      <p:sp>
        <p:nvSpPr>
          <p:cNvPr id="177155" name="Rectangle 3"/>
          <p:cNvSpPr>
            <a:spLocks noGrp="1" noChangeArrowheads="1"/>
          </p:cNvSpPr>
          <p:nvPr>
            <p:ph type="body" idx="1"/>
          </p:nvPr>
        </p:nvSpPr>
        <p:spPr>
          <a:xfrm>
            <a:off x="539750" y="1196975"/>
            <a:ext cx="8077200" cy="4648200"/>
          </a:xfrm>
        </p:spPr>
        <p:txBody>
          <a:bodyPr/>
          <a:lstStyle/>
          <a:p>
            <a:pPr marL="0" indent="0" algn="just"/>
            <a:r>
              <a:rPr lang="en-GB" b="1" smtClean="0">
                <a:solidFill>
                  <a:srgbClr val="FFFF00"/>
                </a:solidFill>
                <a:latin typeface="Arial" charset="0"/>
                <a:cs typeface="Arial" charset="0"/>
              </a:rPr>
              <a:t>Laminated Object Modelling</a:t>
            </a:r>
            <a:r>
              <a:rPr lang="en-GB" smtClean="0">
                <a:solidFill>
                  <a:srgbClr val="FFFF00"/>
                </a:solidFill>
                <a:latin typeface="Arial" charset="0"/>
                <a:cs typeface="Arial" charset="0"/>
              </a:rPr>
              <a:t> </a:t>
            </a:r>
            <a:r>
              <a:rPr lang="en-GB" smtClean="0">
                <a:latin typeface="Arial" charset="0"/>
                <a:cs typeface="Arial" charset="0"/>
              </a:rPr>
              <a:t>is a process that created models from inexpensive, solid-sheet materials.</a:t>
            </a:r>
          </a:p>
          <a:p>
            <a:pPr marL="0" indent="0" algn="just"/>
            <a:endParaRPr lang="en-GB" sz="1600" smtClean="0">
              <a:latin typeface="Arial" charset="0"/>
              <a:cs typeface="Arial" charset="0"/>
            </a:endParaRPr>
          </a:p>
          <a:p>
            <a:pPr marL="0" indent="0" algn="just"/>
            <a:r>
              <a:rPr lang="en-GB" smtClean="0">
                <a:latin typeface="Arial" charset="0"/>
                <a:cs typeface="Arial" charset="0"/>
              </a:rPr>
              <a:t>The process is similar to that of Sterolithography in that it slices a three-dimensional electronic file from the computer to the Laminated Object Modelling machine to produce parts for use in visualisation models, casting patterns and designs.</a:t>
            </a:r>
          </a:p>
        </p:txBody>
      </p:sp>
      <p:pic>
        <p:nvPicPr>
          <p:cNvPr id="177157" name="Picture 5"/>
          <p:cNvPicPr>
            <a:picLocks noChangeAspect="1" noChangeArrowheads="1"/>
          </p:cNvPicPr>
          <p:nvPr/>
        </p:nvPicPr>
        <p:blipFill>
          <a:blip r:embed="rId3" cstate="print"/>
          <a:srcRect/>
          <a:stretch>
            <a:fillRect/>
          </a:stretch>
        </p:blipFill>
        <p:spPr bwMode="auto">
          <a:xfrm>
            <a:off x="4876800" y="4495800"/>
            <a:ext cx="2133600" cy="1927225"/>
          </a:xfrm>
          <a:prstGeom prst="rect">
            <a:avLst/>
          </a:prstGeom>
          <a:noFill/>
          <a:ln w="9525">
            <a:solidFill>
              <a:srgbClr val="FFFF00"/>
            </a:solidFill>
            <a:miter lim="800000"/>
            <a:headEnd/>
            <a:tailEnd/>
          </a:ln>
        </p:spPr>
      </p:pic>
      <p:pic>
        <p:nvPicPr>
          <p:cNvPr id="177159" name="Picture 7"/>
          <p:cNvPicPr>
            <a:picLocks noChangeAspect="1" noChangeArrowheads="1"/>
          </p:cNvPicPr>
          <p:nvPr/>
        </p:nvPicPr>
        <p:blipFill>
          <a:blip r:embed="rId4" cstate="print"/>
          <a:srcRect/>
          <a:stretch>
            <a:fillRect/>
          </a:stretch>
        </p:blipFill>
        <p:spPr bwMode="auto">
          <a:xfrm>
            <a:off x="6400800" y="5334000"/>
            <a:ext cx="1447800" cy="1204913"/>
          </a:xfrm>
          <a:prstGeom prst="rect">
            <a:avLst/>
          </a:prstGeom>
          <a:noFill/>
          <a:ln w="9525">
            <a:solidFill>
              <a:srgbClr val="FFFF00"/>
            </a:solidFill>
            <a:miter lim="800000"/>
            <a:headEnd/>
            <a:tailEnd/>
          </a:ln>
        </p:spPr>
      </p:pic>
      <p:pic>
        <p:nvPicPr>
          <p:cNvPr id="177160" name="Picture 8"/>
          <p:cNvPicPr>
            <a:picLocks noChangeAspect="1" noChangeArrowheads="1"/>
          </p:cNvPicPr>
          <p:nvPr/>
        </p:nvPicPr>
        <p:blipFill>
          <a:blip r:embed="rId5" cstate="print"/>
          <a:srcRect/>
          <a:stretch>
            <a:fillRect/>
          </a:stretch>
        </p:blipFill>
        <p:spPr bwMode="auto">
          <a:xfrm>
            <a:off x="1524000" y="4495800"/>
            <a:ext cx="2795588" cy="1909763"/>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7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1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1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7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GB" smtClean="0">
                <a:latin typeface="Arial" charset="0"/>
                <a:cs typeface="Arial" charset="0"/>
              </a:rPr>
              <a:t>Selective Laser Sintering</a:t>
            </a:r>
          </a:p>
        </p:txBody>
      </p:sp>
      <p:sp>
        <p:nvSpPr>
          <p:cNvPr id="178179" name="Rectangle 1027"/>
          <p:cNvSpPr>
            <a:spLocks noGrp="1" noChangeArrowheads="1"/>
          </p:cNvSpPr>
          <p:nvPr>
            <p:ph type="body" idx="1"/>
          </p:nvPr>
        </p:nvSpPr>
        <p:spPr>
          <a:xfrm>
            <a:off x="468313" y="1341438"/>
            <a:ext cx="8229600" cy="4525962"/>
          </a:xfrm>
        </p:spPr>
        <p:txBody>
          <a:bodyPr/>
          <a:lstStyle/>
          <a:p>
            <a:pPr marL="0" indent="0" algn="just"/>
            <a:r>
              <a:rPr lang="en-GB" b="1" smtClean="0">
                <a:solidFill>
                  <a:srgbClr val="FFFF00"/>
                </a:solidFill>
                <a:latin typeface="Arial" charset="0"/>
                <a:cs typeface="Arial" charset="0"/>
              </a:rPr>
              <a:t>Selective Laser Sintering</a:t>
            </a:r>
            <a:r>
              <a:rPr lang="en-GB" smtClean="0">
                <a:solidFill>
                  <a:srgbClr val="FFFF00"/>
                </a:solidFill>
                <a:latin typeface="Arial" charset="0"/>
                <a:cs typeface="Arial" charset="0"/>
              </a:rPr>
              <a:t> </a:t>
            </a:r>
            <a:r>
              <a:rPr lang="en-GB" smtClean="0">
                <a:latin typeface="Arial" charset="0"/>
                <a:cs typeface="Arial" charset="0"/>
              </a:rPr>
              <a:t>is a flexible technology that uses a CO</a:t>
            </a:r>
            <a:r>
              <a:rPr lang="en-GB" baseline="-25000" smtClean="0">
                <a:latin typeface="Arial" charset="0"/>
                <a:cs typeface="Arial" charset="0"/>
              </a:rPr>
              <a:t>2</a:t>
            </a:r>
            <a:r>
              <a:rPr lang="en-GB" smtClean="0">
                <a:latin typeface="Arial" charset="0"/>
                <a:cs typeface="Arial" charset="0"/>
              </a:rPr>
              <a:t> laser beam to fuse (</a:t>
            </a:r>
            <a:r>
              <a:rPr lang="en-GB" i="1" smtClean="0">
                <a:latin typeface="Arial" charset="0"/>
                <a:cs typeface="Arial" charset="0"/>
              </a:rPr>
              <a:t>sinter</a:t>
            </a:r>
            <a:r>
              <a:rPr lang="en-GB" smtClean="0">
                <a:latin typeface="Arial" charset="0"/>
                <a:cs typeface="Arial" charset="0"/>
              </a:rPr>
              <a:t>) layers of nylon, metal or trueform powdered materials into a three-dimensional model.</a:t>
            </a:r>
          </a:p>
          <a:p>
            <a:pPr marL="0" indent="0" algn="just"/>
            <a:endParaRPr lang="en-GB" sz="1600" smtClean="0">
              <a:latin typeface="Arial" charset="0"/>
              <a:cs typeface="Arial" charset="0"/>
            </a:endParaRPr>
          </a:p>
          <a:p>
            <a:pPr marL="0" indent="0" algn="just"/>
            <a:r>
              <a:rPr lang="en-GB" smtClean="0">
                <a:latin typeface="Arial" charset="0"/>
                <a:cs typeface="Arial" charset="0"/>
              </a:rPr>
              <a:t>This is a leading rapid prototyping technology as it provides more choices of materials for flexibility and has more applications than the other technologies.</a:t>
            </a:r>
          </a:p>
        </p:txBody>
      </p:sp>
      <p:pic>
        <p:nvPicPr>
          <p:cNvPr id="178182" name="Picture 1030"/>
          <p:cNvPicPr>
            <a:picLocks noChangeAspect="1" noChangeArrowheads="1"/>
          </p:cNvPicPr>
          <p:nvPr/>
        </p:nvPicPr>
        <p:blipFill>
          <a:blip r:embed="rId3" cstate="print"/>
          <a:srcRect b="7263"/>
          <a:stretch>
            <a:fillRect/>
          </a:stretch>
        </p:blipFill>
        <p:spPr bwMode="auto">
          <a:xfrm>
            <a:off x="3238500" y="4572000"/>
            <a:ext cx="2667000" cy="197008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GB" smtClean="0">
                <a:latin typeface="Arial" charset="0"/>
                <a:cs typeface="Arial" charset="0"/>
              </a:rPr>
              <a:t>Stereolithography</a:t>
            </a:r>
          </a:p>
        </p:txBody>
      </p:sp>
      <p:sp>
        <p:nvSpPr>
          <p:cNvPr id="179203" name="Rectangle 1027"/>
          <p:cNvSpPr>
            <a:spLocks noGrp="1" noChangeArrowheads="1"/>
          </p:cNvSpPr>
          <p:nvPr>
            <p:ph type="body" idx="1"/>
          </p:nvPr>
        </p:nvSpPr>
        <p:spPr/>
        <p:txBody>
          <a:bodyPr/>
          <a:lstStyle/>
          <a:p>
            <a:pPr marL="0" indent="0" algn="just"/>
            <a:r>
              <a:rPr lang="en-GB" b="1" smtClean="0">
                <a:solidFill>
                  <a:srgbClr val="FFFF00"/>
                </a:solidFill>
                <a:latin typeface="Arial" charset="0"/>
                <a:cs typeface="Arial" charset="0"/>
              </a:rPr>
              <a:t>Stereolithography</a:t>
            </a:r>
            <a:r>
              <a:rPr lang="en-GB" b="1" smtClean="0">
                <a:latin typeface="Arial" charset="0"/>
                <a:cs typeface="Arial" charset="0"/>
              </a:rPr>
              <a:t> </a:t>
            </a:r>
            <a:r>
              <a:rPr lang="en-GB" smtClean="0">
                <a:latin typeface="Arial" charset="0"/>
                <a:cs typeface="Arial" charset="0"/>
              </a:rPr>
              <a:t>is a manufacturing technology where the layers are formed using a laser to cure the surface of a bath of photo-sensitive polymer resin in order to produce the desired shape.</a:t>
            </a:r>
            <a:endParaRPr lang="en-GB" sz="1600" smtClean="0">
              <a:latin typeface="Arial" charset="0"/>
              <a:cs typeface="Arial" charset="0"/>
            </a:endParaRPr>
          </a:p>
        </p:txBody>
      </p:sp>
      <p:pic>
        <p:nvPicPr>
          <p:cNvPr id="179204" name="Picture 1028"/>
          <p:cNvPicPr>
            <a:picLocks noChangeAspect="1" noChangeArrowheads="1"/>
          </p:cNvPicPr>
          <p:nvPr/>
        </p:nvPicPr>
        <p:blipFill>
          <a:blip r:embed="rId3" cstate="print"/>
          <a:srcRect r="333" b="578"/>
          <a:stretch>
            <a:fillRect/>
          </a:stretch>
        </p:blipFill>
        <p:spPr bwMode="auto">
          <a:xfrm>
            <a:off x="5410200" y="3200400"/>
            <a:ext cx="3138488" cy="2782888"/>
          </a:xfrm>
          <a:prstGeom prst="rect">
            <a:avLst/>
          </a:prstGeom>
          <a:noFill/>
          <a:ln w="9525">
            <a:solidFill>
              <a:srgbClr val="FFFF00"/>
            </a:solidFill>
            <a:miter lim="800000"/>
            <a:headEnd/>
            <a:tailEnd/>
          </a:ln>
        </p:spPr>
      </p:pic>
      <p:sp>
        <p:nvSpPr>
          <p:cNvPr id="179205" name="Rectangle 1029"/>
          <p:cNvSpPr>
            <a:spLocks noChangeArrowheads="1"/>
          </p:cNvSpPr>
          <p:nvPr/>
        </p:nvSpPr>
        <p:spPr bwMode="auto">
          <a:xfrm>
            <a:off x="533400" y="3238500"/>
            <a:ext cx="4648200" cy="1676400"/>
          </a:xfrm>
          <a:prstGeom prst="rect">
            <a:avLst/>
          </a:prstGeom>
          <a:noFill/>
          <a:ln w="9525">
            <a:noFill/>
            <a:miter lim="800000"/>
            <a:headEnd/>
            <a:tailEnd/>
          </a:ln>
        </p:spPr>
        <p:txBody>
          <a:bodyPr/>
          <a:lstStyle/>
          <a:p>
            <a:pPr algn="just">
              <a:spcBef>
                <a:spcPct val="20000"/>
              </a:spcBef>
            </a:pPr>
            <a:r>
              <a:rPr lang="en-GB">
                <a:solidFill>
                  <a:srgbClr val="FFFF00"/>
                </a:solidFill>
              </a:rPr>
              <a:t>The process takes a CAD design and produces a solid three-dimensional prototype model using a combination of laser, photochemistry, optical scanning and computer software technology.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P spid="1792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latin typeface="Arial" charset="0"/>
                <a:cs typeface="Arial" charset="0"/>
              </a:rPr>
              <a:t>Controls/Software</a:t>
            </a:r>
          </a:p>
        </p:txBody>
      </p:sp>
      <p:sp>
        <p:nvSpPr>
          <p:cNvPr id="160771" name="Rectangle 3"/>
          <p:cNvSpPr>
            <a:spLocks noGrp="1" noChangeArrowheads="1"/>
          </p:cNvSpPr>
          <p:nvPr>
            <p:ph type="body" idx="1"/>
          </p:nvPr>
        </p:nvSpPr>
        <p:spPr/>
        <p:txBody>
          <a:bodyPr/>
          <a:lstStyle/>
          <a:p>
            <a:pPr marL="0" indent="0" algn="just"/>
            <a:r>
              <a:rPr lang="en-GB" smtClean="0">
                <a:latin typeface="Arial" charset="0"/>
                <a:cs typeface="Arial" charset="0"/>
              </a:rPr>
              <a:t>A feature of modern manufacturing technology, computer software has improved not only the accuracy of the design process, but also the material output.</a:t>
            </a:r>
          </a:p>
          <a:p>
            <a:pPr marL="0" indent="0" algn="just"/>
            <a:endParaRPr lang="en-GB" sz="1600" smtClean="0">
              <a:latin typeface="Arial" charset="0"/>
              <a:cs typeface="Arial" charset="0"/>
            </a:endParaRPr>
          </a:p>
          <a:p>
            <a:pPr marL="0" indent="0" algn="just"/>
            <a:r>
              <a:rPr lang="en-GB" smtClean="0">
                <a:latin typeface="Arial" charset="0"/>
                <a:cs typeface="Arial" charset="0"/>
              </a:rPr>
              <a:t>Often, the more complex machining operations with tight engineering tolerances can only be achieved using tooling controlled by computer.</a:t>
            </a:r>
          </a:p>
          <a:p>
            <a:pPr marL="0" indent="0" algn="just"/>
            <a:endParaRPr lang="en-GB" sz="1600" smtClean="0">
              <a:latin typeface="Arial" charset="0"/>
              <a:cs typeface="Arial" charset="0"/>
            </a:endParaRPr>
          </a:p>
          <a:p>
            <a:pPr marL="0" indent="0" algn="just"/>
            <a:r>
              <a:rPr lang="en-GB" smtClean="0">
                <a:latin typeface="Arial" charset="0"/>
                <a:cs typeface="Arial" charset="0"/>
              </a:rPr>
              <a:t>Typical processes encountered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latin typeface="Arial" charset="0"/>
                <a:cs typeface="Arial" charset="0"/>
              </a:rPr>
              <a:t>Computer Aided Design</a:t>
            </a:r>
          </a:p>
        </p:txBody>
      </p:sp>
      <p:sp>
        <p:nvSpPr>
          <p:cNvPr id="192515" name="Rectangle 3"/>
          <p:cNvSpPr>
            <a:spLocks noGrp="1" noChangeArrowheads="1"/>
          </p:cNvSpPr>
          <p:nvPr>
            <p:ph type="body" idx="1"/>
          </p:nvPr>
        </p:nvSpPr>
        <p:spPr>
          <a:xfrm>
            <a:off x="533400" y="1412875"/>
            <a:ext cx="8077200" cy="5256213"/>
          </a:xfrm>
        </p:spPr>
        <p:txBody>
          <a:bodyPr/>
          <a:lstStyle/>
          <a:p>
            <a:pPr marL="0" indent="0" algn="just">
              <a:tabLst>
                <a:tab pos="3225800" algn="l"/>
              </a:tabLst>
            </a:pPr>
            <a:r>
              <a:rPr lang="en-GB" b="1" smtClean="0">
                <a:solidFill>
                  <a:srgbClr val="FFFF00"/>
                </a:solidFill>
                <a:latin typeface="Arial" charset="0"/>
                <a:cs typeface="Arial" charset="0"/>
              </a:rPr>
              <a:t>Computer-aided design </a:t>
            </a:r>
            <a:r>
              <a:rPr lang="en-GB" b="1" smtClean="0">
                <a:latin typeface="Arial" charset="0"/>
                <a:cs typeface="Arial" charset="0"/>
              </a:rPr>
              <a:t>(CAD)</a:t>
            </a:r>
            <a:r>
              <a:rPr lang="en-GB" smtClean="0">
                <a:latin typeface="Arial" charset="0"/>
                <a:cs typeface="Arial" charset="0"/>
              </a:rPr>
              <a:t> is the use of computer technology for the design of objects, real or virtual.</a:t>
            </a:r>
          </a:p>
          <a:p>
            <a:pPr marL="0" indent="0" algn="just">
              <a:tabLst>
                <a:tab pos="3225800" algn="l"/>
              </a:tabLst>
            </a:pPr>
            <a:endParaRPr lang="en-GB" sz="1600" smtClean="0">
              <a:latin typeface="Arial" charset="0"/>
              <a:cs typeface="Arial" charset="0"/>
            </a:endParaRPr>
          </a:p>
          <a:p>
            <a:pPr marL="0" indent="0" algn="just">
              <a:tabLst>
                <a:tab pos="3225800" algn="l"/>
              </a:tabLst>
            </a:pPr>
            <a:r>
              <a:rPr lang="en-GB" smtClean="0">
                <a:latin typeface="Arial" charset="0"/>
                <a:cs typeface="Arial" charset="0"/>
              </a:rPr>
              <a:t>As in the manual drafting of technical and engineering drawings, the output of CAD must also convey symbolic information such as materials, processes, dimensions, and tolerances.</a:t>
            </a:r>
          </a:p>
          <a:p>
            <a:pPr marL="0" indent="0" algn="just">
              <a:tabLst>
                <a:tab pos="3225800" algn="l"/>
              </a:tabLst>
            </a:pPr>
            <a:endParaRPr lang="en-GB" sz="1600" smtClean="0">
              <a:latin typeface="Arial" charset="0"/>
              <a:cs typeface="Arial" charset="0"/>
            </a:endParaRPr>
          </a:p>
          <a:p>
            <a:pPr marL="0" indent="0" algn="just">
              <a:tabLst>
                <a:tab pos="3225800" algn="l"/>
              </a:tabLst>
            </a:pPr>
            <a:r>
              <a:rPr lang="en-GB" smtClean="0">
                <a:latin typeface="Arial" charset="0"/>
                <a:cs typeface="Arial" charset="0"/>
              </a:rPr>
              <a:t>	CAD may be used to design 	curves and figures in two-	dimensional space or curves, 	surfaces and solids in three-	dimensional objects.</a:t>
            </a:r>
          </a:p>
          <a:p>
            <a:pPr marL="0" indent="0" algn="just">
              <a:tabLst>
                <a:tab pos="3225800" algn="l"/>
              </a:tabLst>
            </a:pPr>
            <a:endParaRPr lang="en-GB" smtClean="0">
              <a:latin typeface="Arial" charset="0"/>
              <a:cs typeface="Arial" charset="0"/>
            </a:endParaRPr>
          </a:p>
        </p:txBody>
      </p:sp>
      <p:pic>
        <p:nvPicPr>
          <p:cNvPr id="192517" name="Picture 5"/>
          <p:cNvPicPr>
            <a:picLocks noChangeAspect="1" noChangeArrowheads="1"/>
          </p:cNvPicPr>
          <p:nvPr/>
        </p:nvPicPr>
        <p:blipFill>
          <a:blip r:embed="rId3" cstate="print"/>
          <a:srcRect/>
          <a:stretch>
            <a:fillRect/>
          </a:stretch>
        </p:blipFill>
        <p:spPr bwMode="auto">
          <a:xfrm>
            <a:off x="827088" y="4149725"/>
            <a:ext cx="2665412" cy="2317750"/>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7" name="Picture 15"/>
          <p:cNvPicPr>
            <a:picLocks noChangeAspect="1" noChangeArrowheads="1"/>
          </p:cNvPicPr>
          <p:nvPr/>
        </p:nvPicPr>
        <p:blipFill>
          <a:blip r:embed="rId3" cstate="print"/>
          <a:srcRect/>
          <a:stretch>
            <a:fillRect/>
          </a:stretch>
        </p:blipFill>
        <p:spPr bwMode="auto">
          <a:xfrm>
            <a:off x="684213" y="549275"/>
            <a:ext cx="7810500" cy="52101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007"/>
                                        </p:tgtEl>
                                        <p:attrNameLst>
                                          <p:attrName>style.visibility</p:attrName>
                                        </p:attrNameLst>
                                      </p:cBhvr>
                                      <p:to>
                                        <p:strVal val="visible"/>
                                      </p:to>
                                    </p:set>
                                    <p:animEffect transition="in" filter="fade">
                                      <p:cBhvr>
                                        <p:cTn id="7" dur="500"/>
                                        <p:tgtEl>
                                          <p:spTgt spid="8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latin typeface="Arial" charset="0"/>
                <a:cs typeface="Arial" charset="0"/>
              </a:rPr>
              <a:t>Computer Aided Manufacturing</a:t>
            </a:r>
          </a:p>
        </p:txBody>
      </p:sp>
      <p:sp>
        <p:nvSpPr>
          <p:cNvPr id="193539" name="Rectangle 3"/>
          <p:cNvSpPr>
            <a:spLocks noGrp="1" noChangeArrowheads="1"/>
          </p:cNvSpPr>
          <p:nvPr>
            <p:ph type="body" idx="1"/>
          </p:nvPr>
        </p:nvSpPr>
        <p:spPr>
          <a:xfrm>
            <a:off x="468313" y="1125538"/>
            <a:ext cx="8077200" cy="5329237"/>
          </a:xfrm>
        </p:spPr>
        <p:txBody>
          <a:bodyPr/>
          <a:lstStyle/>
          <a:p>
            <a:pPr marL="0" indent="0" algn="just"/>
            <a:r>
              <a:rPr lang="en-GB" b="1" smtClean="0">
                <a:solidFill>
                  <a:srgbClr val="FFFF00"/>
                </a:solidFill>
                <a:latin typeface="Arial" charset="0"/>
                <a:cs typeface="Arial" charset="0"/>
              </a:rPr>
              <a:t>Computer-aided manufacturing</a:t>
            </a:r>
            <a:r>
              <a:rPr lang="en-GB" b="1" smtClean="0">
                <a:latin typeface="Arial" charset="0"/>
                <a:cs typeface="Arial" charset="0"/>
              </a:rPr>
              <a:t> (CAM)</a:t>
            </a:r>
            <a:r>
              <a:rPr lang="en-GB" smtClean="0">
                <a:latin typeface="Arial" charset="0"/>
                <a:cs typeface="Arial" charset="0"/>
              </a:rPr>
              <a:t> is the use of software tools in the manufacture of product components.</a:t>
            </a:r>
          </a:p>
          <a:p>
            <a:pPr marL="0" indent="0" algn="just"/>
            <a:endParaRPr lang="en-GB" sz="1600" smtClean="0">
              <a:latin typeface="Arial" charset="0"/>
              <a:cs typeface="Arial" charset="0"/>
            </a:endParaRPr>
          </a:p>
          <a:p>
            <a:pPr marL="0" indent="0" algn="just"/>
            <a:r>
              <a:rPr lang="en-GB" smtClean="0">
                <a:latin typeface="Arial" charset="0"/>
                <a:cs typeface="Arial" charset="0"/>
              </a:rPr>
              <a:t>It’s primary purpose is to create a faster production process and components with more precise dimensions and material consistency, which in some cases, uses only the required amount of raw material (thus minimizing waste), while simultaneously reducing energy consumption. </a:t>
            </a:r>
          </a:p>
          <a:p>
            <a:pPr marL="0" indent="0" algn="just"/>
            <a:endParaRPr lang="en-GB" sz="1600" smtClean="0">
              <a:latin typeface="Arial" charset="0"/>
              <a:cs typeface="Arial" charset="0"/>
            </a:endParaRPr>
          </a:p>
          <a:p>
            <a:pPr marL="0" indent="0" algn="just"/>
            <a:r>
              <a:rPr lang="en-GB" smtClean="0">
                <a:latin typeface="Arial" charset="0"/>
                <a:cs typeface="Arial" charset="0"/>
              </a:rPr>
              <a:t>With CAM it is possible to manufacture physical models using CAD programmes, creating real life versions of components designed within a software package.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49225"/>
            <a:ext cx="8215313" cy="1143000"/>
          </a:xfrm>
        </p:spPr>
        <p:txBody>
          <a:bodyPr/>
          <a:lstStyle/>
          <a:p>
            <a:r>
              <a:rPr lang="en-GB" smtClean="0">
                <a:latin typeface="Arial" charset="0"/>
                <a:cs typeface="Arial" charset="0"/>
              </a:rPr>
              <a:t>Computer Integrated Manufacturing</a:t>
            </a:r>
          </a:p>
        </p:txBody>
      </p:sp>
      <p:sp>
        <p:nvSpPr>
          <p:cNvPr id="194563" name="Rectangle 3"/>
          <p:cNvSpPr>
            <a:spLocks noGrp="1" noChangeArrowheads="1"/>
          </p:cNvSpPr>
          <p:nvPr>
            <p:ph type="body" idx="1"/>
          </p:nvPr>
        </p:nvSpPr>
        <p:spPr>
          <a:xfrm>
            <a:off x="539750" y="1196975"/>
            <a:ext cx="8077200" cy="5256213"/>
          </a:xfrm>
        </p:spPr>
        <p:txBody>
          <a:bodyPr/>
          <a:lstStyle/>
          <a:p>
            <a:pPr marL="0" indent="0" algn="just">
              <a:lnSpc>
                <a:spcPct val="90000"/>
              </a:lnSpc>
            </a:pPr>
            <a:r>
              <a:rPr lang="en-GB" b="1" smtClean="0">
                <a:solidFill>
                  <a:srgbClr val="FFFF00"/>
                </a:solidFill>
                <a:latin typeface="Arial" charset="0"/>
                <a:cs typeface="Arial" charset="0"/>
              </a:rPr>
              <a:t>Computer-Integrated Manufacturing </a:t>
            </a:r>
            <a:r>
              <a:rPr lang="en-GB" b="1" smtClean="0">
                <a:latin typeface="Arial" charset="0"/>
                <a:cs typeface="Arial" charset="0"/>
              </a:rPr>
              <a:t>(CIM)</a:t>
            </a:r>
            <a:r>
              <a:rPr lang="en-GB" smtClean="0">
                <a:latin typeface="Arial" charset="0"/>
                <a:cs typeface="Arial" charset="0"/>
              </a:rPr>
              <a:t> is a closed-loop method of manufacturing in which the entire production process is controlled by computer.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The traditional separated process methods are joined through a computer by CIM.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This integration allows the processes to exchange information with each other to initiate actions. Through this, integration the manufacturing can be faster and with fewer errors.</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The main advantage is the ability to create automated manufacturing processes. </a:t>
            </a:r>
          </a:p>
          <a:p>
            <a:pPr marL="0" indent="0" algn="just">
              <a:lnSpc>
                <a:spcPct val="90000"/>
              </a:lnSpc>
            </a:pPr>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latin typeface="Arial" charset="0"/>
                <a:cs typeface="Arial" charset="0"/>
              </a:rPr>
              <a:t>Numerical Control</a:t>
            </a:r>
          </a:p>
        </p:txBody>
      </p:sp>
      <p:sp>
        <p:nvSpPr>
          <p:cNvPr id="195587" name="Rectangle 3"/>
          <p:cNvSpPr>
            <a:spLocks noGrp="1" noChangeArrowheads="1"/>
          </p:cNvSpPr>
          <p:nvPr>
            <p:ph type="body" idx="1"/>
          </p:nvPr>
        </p:nvSpPr>
        <p:spPr>
          <a:xfrm>
            <a:off x="539750" y="981075"/>
            <a:ext cx="8077200" cy="5111750"/>
          </a:xfrm>
        </p:spPr>
        <p:txBody>
          <a:bodyPr/>
          <a:lstStyle/>
          <a:p>
            <a:pPr marL="0" indent="0" algn="just"/>
            <a:r>
              <a:rPr lang="en-GB" b="1" smtClean="0">
                <a:solidFill>
                  <a:srgbClr val="FFFF00"/>
                </a:solidFill>
                <a:latin typeface="Arial" charset="0"/>
                <a:cs typeface="Arial" charset="0"/>
              </a:rPr>
              <a:t>Numerical Control</a:t>
            </a:r>
            <a:r>
              <a:rPr lang="en-GB" smtClean="0">
                <a:solidFill>
                  <a:srgbClr val="FFFF00"/>
                </a:solidFill>
                <a:latin typeface="Arial" charset="0"/>
                <a:cs typeface="Arial" charset="0"/>
              </a:rPr>
              <a:t> </a:t>
            </a:r>
            <a:r>
              <a:rPr lang="en-GB" smtClean="0">
                <a:latin typeface="Arial" charset="0"/>
                <a:cs typeface="Arial" charset="0"/>
              </a:rPr>
              <a:t>refers to the automation of machine tools that are operated by means of predetermined programmed commands, as opposed to manually controlled via handwheels or levers.</a:t>
            </a:r>
          </a:p>
          <a:p>
            <a:pPr marL="0" indent="0" algn="just"/>
            <a:endParaRPr lang="en-GB" sz="1200" smtClean="0">
              <a:latin typeface="Arial" charset="0"/>
              <a:cs typeface="Arial" charset="0"/>
            </a:endParaRPr>
          </a:p>
          <a:p>
            <a:pPr marL="0" indent="0" algn="just"/>
            <a:r>
              <a:rPr lang="en-GB" smtClean="0">
                <a:latin typeface="Arial" charset="0"/>
                <a:cs typeface="Arial" charset="0"/>
              </a:rPr>
              <a:t>This can be found in the following forms;</a:t>
            </a:r>
          </a:p>
          <a:p>
            <a:pPr lvl="1" algn="just"/>
            <a:r>
              <a:rPr lang="en-GB" b="1" smtClean="0">
                <a:solidFill>
                  <a:srgbClr val="FFFF00"/>
                </a:solidFill>
                <a:latin typeface="Arial" charset="0"/>
                <a:cs typeface="Arial" charset="0"/>
              </a:rPr>
              <a:t>Computer Numerical Control (CNC):</a:t>
            </a:r>
            <a:r>
              <a:rPr lang="en-GB" smtClean="0">
                <a:solidFill>
                  <a:srgbClr val="FFFF00"/>
                </a:solidFill>
                <a:latin typeface="Arial" charset="0"/>
                <a:cs typeface="Arial" charset="0"/>
              </a:rPr>
              <a:t> </a:t>
            </a:r>
            <a:r>
              <a:rPr lang="en-GB" smtClean="0">
                <a:latin typeface="Arial" charset="0"/>
                <a:cs typeface="Arial" charset="0"/>
              </a:rPr>
              <a:t>Control of the machine tools is performed by a software programme executed by a computer.</a:t>
            </a:r>
          </a:p>
          <a:p>
            <a:pPr lvl="1" algn="just"/>
            <a:r>
              <a:rPr lang="en-GB" b="1" smtClean="0">
                <a:solidFill>
                  <a:srgbClr val="FFFF00"/>
                </a:solidFill>
                <a:latin typeface="Arial" charset="0"/>
                <a:cs typeface="Arial" charset="0"/>
              </a:rPr>
              <a:t>Direct Numerical Control:</a:t>
            </a:r>
            <a:r>
              <a:rPr lang="en-GB" smtClean="0">
                <a:solidFill>
                  <a:srgbClr val="FFFF00"/>
                </a:solidFill>
                <a:latin typeface="Arial" charset="0"/>
                <a:cs typeface="Arial" charset="0"/>
              </a:rPr>
              <a:t> </a:t>
            </a:r>
            <a:r>
              <a:rPr lang="en-GB" smtClean="0">
                <a:latin typeface="Arial" charset="0"/>
                <a:cs typeface="Arial" charset="0"/>
              </a:rPr>
              <a:t>Control of a number of  CNC machines by a large centralised host computer.</a:t>
            </a:r>
          </a:p>
          <a:p>
            <a:pPr lvl="1" algn="just"/>
            <a:r>
              <a:rPr lang="en-GB" b="1" smtClean="0">
                <a:solidFill>
                  <a:srgbClr val="FFFF00"/>
                </a:solidFill>
                <a:latin typeface="Arial" charset="0"/>
                <a:cs typeface="Arial" charset="0"/>
              </a:rPr>
              <a:t>Distributed Numerical Control:</a:t>
            </a:r>
            <a:r>
              <a:rPr lang="en-GB" smtClean="0">
                <a:solidFill>
                  <a:srgbClr val="FFFF00"/>
                </a:solidFill>
                <a:latin typeface="Arial" charset="0"/>
                <a:cs typeface="Arial" charset="0"/>
              </a:rPr>
              <a:t> </a:t>
            </a:r>
            <a:r>
              <a:rPr lang="en-GB" smtClean="0">
                <a:latin typeface="Arial" charset="0"/>
                <a:cs typeface="Arial" charset="0"/>
              </a:rPr>
              <a:t>Hierarchical control of all machine tools controlled by a central plant computer, where the controllers are themselves CNC units.</a:t>
            </a:r>
            <a:endParaRPr lang="en-GB" b="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mtClean="0">
                <a:latin typeface="Arial" charset="0"/>
                <a:cs typeface="Arial" charset="0"/>
              </a:rPr>
              <a:t>Plastics Technology</a:t>
            </a:r>
          </a:p>
        </p:txBody>
      </p:sp>
      <p:sp>
        <p:nvSpPr>
          <p:cNvPr id="161795" name="Rectangle 3"/>
          <p:cNvSpPr>
            <a:spLocks noGrp="1" noChangeArrowheads="1"/>
          </p:cNvSpPr>
          <p:nvPr>
            <p:ph type="body" idx="1"/>
          </p:nvPr>
        </p:nvSpPr>
        <p:spPr/>
        <p:txBody>
          <a:bodyPr/>
          <a:lstStyle/>
          <a:p>
            <a:pPr marL="0" indent="0"/>
            <a:r>
              <a:rPr lang="en-GB" smtClean="0">
                <a:latin typeface="Arial" charset="0"/>
                <a:cs typeface="Arial" charset="0"/>
              </a:rPr>
              <a:t>Plastics technology is the collective of processes used to turn a wide range of synthetic or semi-synthetic organic amorphous solid materials into a final product.</a:t>
            </a:r>
          </a:p>
          <a:p>
            <a:pPr marL="0" indent="0"/>
            <a:endParaRPr lang="en-GB" sz="1600" smtClean="0">
              <a:latin typeface="Arial" charset="0"/>
              <a:cs typeface="Arial" charset="0"/>
            </a:endParaRPr>
          </a:p>
          <a:p>
            <a:pPr marL="0" indent="0"/>
            <a:r>
              <a:rPr lang="en-GB" smtClean="0">
                <a:latin typeface="Arial" charset="0"/>
                <a:cs typeface="Arial" charset="0"/>
              </a:rPr>
              <a:t>A number of processes are available, but for the purposes of this chapter the following will be considered further;</a:t>
            </a:r>
          </a:p>
        </p:txBody>
      </p:sp>
      <p:sp>
        <p:nvSpPr>
          <p:cNvPr id="185353" name="Text Box 9"/>
          <p:cNvSpPr txBox="1">
            <a:spLocks noChangeArrowheads="1"/>
          </p:cNvSpPr>
          <p:nvPr/>
        </p:nvSpPr>
        <p:spPr bwMode="auto">
          <a:xfrm rot="-133120">
            <a:off x="1187450" y="4652963"/>
            <a:ext cx="2924175"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Blow Moulding</a:t>
            </a:r>
          </a:p>
        </p:txBody>
      </p:sp>
      <p:sp>
        <p:nvSpPr>
          <p:cNvPr id="185354" name="Text Box 10"/>
          <p:cNvSpPr txBox="1">
            <a:spLocks noChangeArrowheads="1"/>
          </p:cNvSpPr>
          <p:nvPr/>
        </p:nvSpPr>
        <p:spPr bwMode="auto">
          <a:xfrm rot="574058">
            <a:off x="3203575" y="4149725"/>
            <a:ext cx="2924175"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Co-Injection Moulding</a:t>
            </a:r>
          </a:p>
        </p:txBody>
      </p:sp>
      <p:sp>
        <p:nvSpPr>
          <p:cNvPr id="185355" name="Text Box 11"/>
          <p:cNvSpPr txBox="1">
            <a:spLocks noChangeArrowheads="1"/>
          </p:cNvSpPr>
          <p:nvPr/>
        </p:nvSpPr>
        <p:spPr bwMode="auto">
          <a:xfrm rot="-133120">
            <a:off x="5580063" y="5084763"/>
            <a:ext cx="2924175"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Compression Moulding</a:t>
            </a:r>
          </a:p>
        </p:txBody>
      </p:sp>
      <p:sp>
        <p:nvSpPr>
          <p:cNvPr id="185356" name="Text Box 12"/>
          <p:cNvSpPr txBox="1">
            <a:spLocks noChangeArrowheads="1"/>
          </p:cNvSpPr>
          <p:nvPr/>
        </p:nvSpPr>
        <p:spPr bwMode="auto">
          <a:xfrm rot="1010752">
            <a:off x="898525" y="4051300"/>
            <a:ext cx="144145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Die</a:t>
            </a:r>
          </a:p>
        </p:txBody>
      </p:sp>
      <p:sp>
        <p:nvSpPr>
          <p:cNvPr id="185357" name="Text Box 13"/>
          <p:cNvSpPr txBox="1">
            <a:spLocks noChangeArrowheads="1"/>
          </p:cNvSpPr>
          <p:nvPr/>
        </p:nvSpPr>
        <p:spPr bwMode="auto">
          <a:xfrm rot="-825672">
            <a:off x="5580063" y="4195763"/>
            <a:ext cx="2924175"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Extrusion</a:t>
            </a:r>
          </a:p>
        </p:txBody>
      </p:sp>
      <p:sp>
        <p:nvSpPr>
          <p:cNvPr id="185358" name="Text Box 14"/>
          <p:cNvSpPr txBox="1">
            <a:spLocks noChangeArrowheads="1"/>
          </p:cNvSpPr>
          <p:nvPr/>
        </p:nvSpPr>
        <p:spPr bwMode="auto">
          <a:xfrm rot="344584">
            <a:off x="2295525" y="5300663"/>
            <a:ext cx="2924175"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Injection Moulding</a:t>
            </a:r>
          </a:p>
        </p:txBody>
      </p:sp>
      <p:sp>
        <p:nvSpPr>
          <p:cNvPr id="185359" name="Text Box 15"/>
          <p:cNvSpPr txBox="1">
            <a:spLocks noChangeArrowheads="1"/>
          </p:cNvSpPr>
          <p:nvPr/>
        </p:nvSpPr>
        <p:spPr bwMode="auto">
          <a:xfrm rot="-133120">
            <a:off x="1360488" y="5851525"/>
            <a:ext cx="2924175"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Thermoforming</a:t>
            </a:r>
          </a:p>
        </p:txBody>
      </p:sp>
      <p:sp>
        <p:nvSpPr>
          <p:cNvPr id="185360" name="Text Box 16"/>
          <p:cNvSpPr txBox="1">
            <a:spLocks noChangeArrowheads="1"/>
          </p:cNvSpPr>
          <p:nvPr/>
        </p:nvSpPr>
        <p:spPr bwMode="auto">
          <a:xfrm rot="755119">
            <a:off x="5003800" y="5924550"/>
            <a:ext cx="2160588"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Curing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53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53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53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3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53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53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5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P spid="185353" grpId="0"/>
      <p:bldP spid="185354" grpId="0"/>
      <p:bldP spid="185355" grpId="0"/>
      <p:bldP spid="185356" grpId="0"/>
      <p:bldP spid="185357" grpId="0"/>
      <p:bldP spid="185358" grpId="0"/>
      <p:bldP spid="185359" grpId="0"/>
      <p:bldP spid="18536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latin typeface="Arial" charset="0"/>
                <a:cs typeface="Arial" charset="0"/>
              </a:rPr>
              <a:t>Blow Moulding</a:t>
            </a:r>
          </a:p>
        </p:txBody>
      </p:sp>
      <p:sp>
        <p:nvSpPr>
          <p:cNvPr id="197635" name="Rectangle 3"/>
          <p:cNvSpPr>
            <a:spLocks noGrp="1" noChangeArrowheads="1"/>
          </p:cNvSpPr>
          <p:nvPr>
            <p:ph type="body" idx="1"/>
          </p:nvPr>
        </p:nvSpPr>
        <p:spPr>
          <a:xfrm>
            <a:off x="468313" y="1268413"/>
            <a:ext cx="8229600" cy="5184775"/>
          </a:xfrm>
        </p:spPr>
        <p:txBody>
          <a:bodyPr/>
          <a:lstStyle/>
          <a:p>
            <a:pPr marL="0" indent="0" algn="just"/>
            <a:r>
              <a:rPr lang="en-GB" b="1" smtClean="0">
                <a:solidFill>
                  <a:srgbClr val="FFFF00"/>
                </a:solidFill>
                <a:latin typeface="Arial" charset="0"/>
                <a:cs typeface="Arial" charset="0"/>
              </a:rPr>
              <a:t>Blow Moulding</a:t>
            </a:r>
            <a:r>
              <a:rPr lang="en-GB" smtClean="0">
                <a:solidFill>
                  <a:srgbClr val="FFFF00"/>
                </a:solidFill>
                <a:latin typeface="Arial" charset="0"/>
                <a:cs typeface="Arial" charset="0"/>
              </a:rPr>
              <a:t> </a:t>
            </a:r>
            <a:r>
              <a:rPr lang="en-GB" smtClean="0">
                <a:latin typeface="Arial" charset="0"/>
                <a:cs typeface="Arial" charset="0"/>
              </a:rPr>
              <a:t>is a manufacturing process by which hollow plastic parts are formed from thermoplastic materials. </a:t>
            </a:r>
          </a:p>
          <a:p>
            <a:pPr marL="0" indent="0" algn="just"/>
            <a:endParaRPr lang="en-GB" sz="1200" smtClean="0">
              <a:latin typeface="Arial" charset="0"/>
              <a:cs typeface="Arial" charset="0"/>
            </a:endParaRPr>
          </a:p>
          <a:p>
            <a:pPr marL="0" indent="0" algn="just"/>
            <a:r>
              <a:rPr lang="en-GB" smtClean="0">
                <a:latin typeface="Arial" charset="0"/>
                <a:cs typeface="Arial" charset="0"/>
              </a:rPr>
              <a:t>There are three main types of blow moulding; </a:t>
            </a:r>
          </a:p>
          <a:p>
            <a:pPr lvl="1" algn="just"/>
            <a:r>
              <a:rPr lang="en-GB" b="1" smtClean="0">
                <a:solidFill>
                  <a:srgbClr val="FFFF00"/>
                </a:solidFill>
                <a:latin typeface="Arial" charset="0"/>
                <a:cs typeface="Arial" charset="0"/>
              </a:rPr>
              <a:t>Extrusion Blow Moulding:</a:t>
            </a:r>
            <a:r>
              <a:rPr lang="en-GB" b="1" smtClean="0">
                <a:latin typeface="Arial" charset="0"/>
                <a:cs typeface="Arial" charset="0"/>
              </a:rPr>
              <a:t> </a:t>
            </a:r>
            <a:r>
              <a:rPr lang="en-GB" smtClean="0">
                <a:latin typeface="Arial" charset="0"/>
                <a:cs typeface="Arial" charset="0"/>
              </a:rPr>
              <a:t>produces a hollow plastic tube from the die head and then expanded within the cavity by air pressure to produce a blown object.</a:t>
            </a:r>
          </a:p>
          <a:p>
            <a:pPr lvl="1" algn="just"/>
            <a:r>
              <a:rPr lang="en-GB" b="1" smtClean="0">
                <a:solidFill>
                  <a:srgbClr val="FFFF00"/>
                </a:solidFill>
                <a:latin typeface="Arial" charset="0"/>
                <a:cs typeface="Arial" charset="0"/>
              </a:rPr>
              <a:t>Injection Blow Moulding: </a:t>
            </a:r>
            <a:r>
              <a:rPr lang="en-GB" smtClean="0">
                <a:latin typeface="Arial" charset="0"/>
                <a:cs typeface="Arial" charset="0"/>
              </a:rPr>
              <a:t>supported by a metal core pin to produce blown objects.</a:t>
            </a:r>
          </a:p>
          <a:p>
            <a:pPr lvl="1" algn="just"/>
            <a:r>
              <a:rPr lang="en-GB" b="1" smtClean="0">
                <a:solidFill>
                  <a:srgbClr val="FFFF00"/>
                </a:solidFill>
                <a:latin typeface="Arial" charset="0"/>
                <a:cs typeface="Arial" charset="0"/>
              </a:rPr>
              <a:t>Stretch Blow Moulding:</a:t>
            </a:r>
            <a:r>
              <a:rPr lang="en-GB" smtClean="0">
                <a:solidFill>
                  <a:srgbClr val="FFFF00"/>
                </a:solidFill>
                <a:latin typeface="Arial" charset="0"/>
                <a:cs typeface="Arial" charset="0"/>
              </a:rPr>
              <a:t> </a:t>
            </a:r>
            <a:r>
              <a:rPr lang="en-GB" smtClean="0">
                <a:latin typeface="Arial" charset="0"/>
                <a:cs typeface="Arial" charset="0"/>
              </a:rPr>
              <a:t>is used in both of the above types to produce odd blown shapes, referred to as Bi-oriented.</a:t>
            </a:r>
            <a:endParaRPr lang="en-GB" b="1"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6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mtClean="0">
                <a:latin typeface="Arial" charset="0"/>
                <a:cs typeface="Arial" charset="0"/>
              </a:rPr>
              <a:t>Injection Moulding</a:t>
            </a:r>
          </a:p>
        </p:txBody>
      </p:sp>
      <p:sp>
        <p:nvSpPr>
          <p:cNvPr id="202755" name="Rectangle 3"/>
          <p:cNvSpPr>
            <a:spLocks noGrp="1" noChangeArrowheads="1"/>
          </p:cNvSpPr>
          <p:nvPr>
            <p:ph type="body" idx="1"/>
          </p:nvPr>
        </p:nvSpPr>
        <p:spPr>
          <a:xfrm>
            <a:off x="468313" y="1125538"/>
            <a:ext cx="8229600" cy="4524375"/>
          </a:xfrm>
        </p:spPr>
        <p:txBody>
          <a:bodyPr/>
          <a:lstStyle/>
          <a:p>
            <a:pPr marL="0" indent="0" algn="just"/>
            <a:r>
              <a:rPr lang="en-GB" b="1" smtClean="0">
                <a:solidFill>
                  <a:srgbClr val="FFFF00"/>
                </a:solidFill>
                <a:latin typeface="Arial" charset="0"/>
                <a:cs typeface="Arial" charset="0"/>
              </a:rPr>
              <a:t>Injection Moulding </a:t>
            </a:r>
            <a:r>
              <a:rPr lang="en-GB" smtClean="0">
                <a:latin typeface="Arial" charset="0"/>
                <a:cs typeface="Arial" charset="0"/>
              </a:rPr>
              <a:t>is a manufacturing process for producing parts from both thermoplastic and thermosetting plastic materials. </a:t>
            </a:r>
          </a:p>
          <a:p>
            <a:pPr marL="0" indent="0" algn="just"/>
            <a:endParaRPr lang="en-GB" sz="1200" smtClean="0">
              <a:latin typeface="Arial" charset="0"/>
              <a:cs typeface="Arial" charset="0"/>
            </a:endParaRPr>
          </a:p>
          <a:p>
            <a:pPr marL="0" indent="0" algn="just"/>
            <a:r>
              <a:rPr lang="en-GB" smtClean="0">
                <a:latin typeface="Arial" charset="0"/>
                <a:cs typeface="Arial" charset="0"/>
              </a:rPr>
              <a:t>Material is fed into a heated barrel, mixed, and forced into a mould cavity where it cools and hardens to the configuration of the mould cavity.</a:t>
            </a:r>
          </a:p>
        </p:txBody>
      </p:sp>
      <p:pic>
        <p:nvPicPr>
          <p:cNvPr id="202757" name="Picture 5"/>
          <p:cNvPicPr>
            <a:picLocks noChangeAspect="1" noChangeArrowheads="1"/>
          </p:cNvPicPr>
          <p:nvPr/>
        </p:nvPicPr>
        <p:blipFill>
          <a:blip r:embed="rId3" cstate="print"/>
          <a:srcRect/>
          <a:stretch>
            <a:fillRect/>
          </a:stretch>
        </p:blipFill>
        <p:spPr bwMode="auto">
          <a:xfrm>
            <a:off x="2484438" y="3860800"/>
            <a:ext cx="4248150" cy="22256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GB" smtClean="0">
                <a:latin typeface="Arial" charset="0"/>
                <a:cs typeface="Arial" charset="0"/>
              </a:rPr>
              <a:t>Co-Injection Moulding</a:t>
            </a:r>
          </a:p>
        </p:txBody>
      </p:sp>
      <p:sp>
        <p:nvSpPr>
          <p:cNvPr id="198659" name="Rectangle 1027"/>
          <p:cNvSpPr>
            <a:spLocks noGrp="1" noChangeArrowheads="1"/>
          </p:cNvSpPr>
          <p:nvPr>
            <p:ph type="body" idx="1"/>
          </p:nvPr>
        </p:nvSpPr>
        <p:spPr/>
        <p:txBody>
          <a:bodyPr/>
          <a:lstStyle/>
          <a:p>
            <a:pPr marL="0" indent="0"/>
            <a:r>
              <a:rPr lang="en-GB" smtClean="0">
                <a:latin typeface="Arial" charset="0"/>
                <a:cs typeface="Arial" charset="0"/>
              </a:rPr>
              <a:t>The </a:t>
            </a:r>
            <a:r>
              <a:rPr lang="en-GB" b="1" smtClean="0">
                <a:solidFill>
                  <a:srgbClr val="FFFF00"/>
                </a:solidFill>
                <a:latin typeface="Arial" charset="0"/>
                <a:cs typeface="Arial" charset="0"/>
              </a:rPr>
              <a:t>Co-Injection Moulding </a:t>
            </a:r>
            <a:r>
              <a:rPr lang="en-GB" smtClean="0">
                <a:latin typeface="Arial" charset="0"/>
                <a:cs typeface="Arial" charset="0"/>
              </a:rPr>
              <a:t>process is similar to that of the Injection Moulding process.</a:t>
            </a:r>
          </a:p>
          <a:p>
            <a:pPr marL="0" indent="0"/>
            <a:endParaRPr lang="en-GB" sz="1600" smtClean="0">
              <a:latin typeface="Arial" charset="0"/>
              <a:cs typeface="Arial" charset="0"/>
            </a:endParaRPr>
          </a:p>
          <a:p>
            <a:pPr marL="0" indent="0"/>
            <a:r>
              <a:rPr lang="en-GB" smtClean="0">
                <a:latin typeface="Arial" charset="0"/>
                <a:cs typeface="Arial" charset="0"/>
              </a:rPr>
              <a:t>The key difference is that the mould cavity is first partially filled with one plastic and then a second shot is injected to enclose the first shot.</a:t>
            </a:r>
          </a:p>
          <a:p>
            <a:pPr marL="0" indent="0"/>
            <a:endParaRPr lang="en-GB" sz="1600" smtClean="0">
              <a:latin typeface="Arial" charset="0"/>
              <a:cs typeface="Arial" charset="0"/>
            </a:endParaRPr>
          </a:p>
          <a:p>
            <a:pPr marL="0" indent="0"/>
            <a:r>
              <a:rPr lang="en-GB" smtClean="0">
                <a:latin typeface="Arial" charset="0"/>
                <a:cs typeface="Arial" charset="0"/>
              </a:rPr>
              <a:t>There a two types, Machine Based and Mould Based.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smtClean="0">
                <a:latin typeface="Arial" charset="0"/>
                <a:cs typeface="Arial" charset="0"/>
              </a:rPr>
              <a:t>Compression Molding</a:t>
            </a:r>
          </a:p>
        </p:txBody>
      </p:sp>
      <p:sp>
        <p:nvSpPr>
          <p:cNvPr id="199683" name="Rectangle 3"/>
          <p:cNvSpPr>
            <a:spLocks noGrp="1" noChangeArrowheads="1"/>
          </p:cNvSpPr>
          <p:nvPr>
            <p:ph type="body" idx="1"/>
          </p:nvPr>
        </p:nvSpPr>
        <p:spPr>
          <a:xfrm>
            <a:off x="539750" y="1125538"/>
            <a:ext cx="8077200" cy="5445125"/>
          </a:xfrm>
        </p:spPr>
        <p:txBody>
          <a:bodyPr/>
          <a:lstStyle/>
          <a:p>
            <a:pPr marL="0" indent="0" algn="just">
              <a:lnSpc>
                <a:spcPct val="90000"/>
              </a:lnSpc>
            </a:pPr>
            <a:r>
              <a:rPr lang="en-GB" b="1" smtClean="0">
                <a:solidFill>
                  <a:srgbClr val="FFFF00"/>
                </a:solidFill>
                <a:latin typeface="Arial" charset="0"/>
                <a:cs typeface="Arial" charset="0"/>
              </a:rPr>
              <a:t>Compression moulding</a:t>
            </a:r>
            <a:r>
              <a:rPr lang="en-GB" smtClean="0">
                <a:solidFill>
                  <a:srgbClr val="FFFF00"/>
                </a:solidFill>
                <a:latin typeface="Arial" charset="0"/>
                <a:cs typeface="Arial" charset="0"/>
              </a:rPr>
              <a:t> </a:t>
            </a:r>
            <a:r>
              <a:rPr lang="en-GB" smtClean="0">
                <a:latin typeface="Arial" charset="0"/>
                <a:cs typeface="Arial" charset="0"/>
              </a:rPr>
              <a:t>uses material, generally preheated, that is first placed in an open, heated mould cavity. The mould is closed with a and pressure is applied to force the material into contact with all mould areas. Heat and pressure are maintained until the moulding material has cured.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The process employs thermosetting resins in a partially cured stage and advanced composite thermoplastics can also be compression moulded with unidirectional support material. </a:t>
            </a:r>
          </a:p>
          <a:p>
            <a:pPr marL="0" indent="0" algn="just">
              <a:lnSpc>
                <a:spcPct val="90000"/>
              </a:lnSpc>
            </a:pPr>
            <a:endParaRPr lang="en-GB" sz="1800" smtClean="0">
              <a:latin typeface="Arial" charset="0"/>
              <a:cs typeface="Arial" charset="0"/>
            </a:endParaRPr>
          </a:p>
          <a:p>
            <a:pPr marL="0" indent="0" algn="just">
              <a:lnSpc>
                <a:spcPct val="90000"/>
              </a:lnSpc>
            </a:pPr>
            <a:r>
              <a:rPr lang="en-GB" smtClean="0">
                <a:latin typeface="Arial" charset="0"/>
                <a:cs typeface="Arial" charset="0"/>
              </a:rPr>
              <a:t>The advantage of compression moulding is it’s ability to mould intricate parts and produces fewer knit lines and less fibre-length degradation than injection moulding.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mtClean="0">
                <a:latin typeface="Arial" charset="0"/>
                <a:cs typeface="Arial" charset="0"/>
              </a:rPr>
              <a:t>Die</a:t>
            </a:r>
          </a:p>
        </p:txBody>
      </p:sp>
      <p:sp>
        <p:nvSpPr>
          <p:cNvPr id="200707" name="Rectangle 3"/>
          <p:cNvSpPr>
            <a:spLocks noGrp="1" noChangeArrowheads="1"/>
          </p:cNvSpPr>
          <p:nvPr>
            <p:ph type="body" idx="1"/>
          </p:nvPr>
        </p:nvSpPr>
        <p:spPr>
          <a:xfrm>
            <a:off x="468313" y="1341438"/>
            <a:ext cx="8229600" cy="4525962"/>
          </a:xfrm>
        </p:spPr>
        <p:txBody>
          <a:bodyPr/>
          <a:lstStyle/>
          <a:p>
            <a:pPr marL="0" indent="0" algn="just"/>
            <a:r>
              <a:rPr lang="en-GB" smtClean="0">
                <a:latin typeface="Arial" charset="0"/>
                <a:cs typeface="Arial" charset="0"/>
              </a:rPr>
              <a:t>Within the context of </a:t>
            </a:r>
            <a:r>
              <a:rPr lang="en-GB" i="1" smtClean="0">
                <a:latin typeface="Arial" charset="0"/>
                <a:cs typeface="Arial" charset="0"/>
              </a:rPr>
              <a:t>Plastics Technology</a:t>
            </a:r>
            <a:r>
              <a:rPr lang="en-GB" smtClean="0">
                <a:latin typeface="Arial" charset="0"/>
                <a:cs typeface="Arial" charset="0"/>
              </a:rPr>
              <a:t>, the term die, mould and tool are sometimes considered the same. </a:t>
            </a:r>
          </a:p>
          <a:p>
            <a:pPr marL="0" indent="0" algn="just"/>
            <a:endParaRPr lang="en-GB" sz="1600" smtClean="0">
              <a:latin typeface="Arial" charset="0"/>
              <a:cs typeface="Arial" charset="0"/>
            </a:endParaRPr>
          </a:p>
          <a:p>
            <a:pPr marL="0" indent="0" algn="just"/>
            <a:r>
              <a:rPr lang="en-GB" smtClean="0">
                <a:latin typeface="Arial" charset="0"/>
                <a:cs typeface="Arial" charset="0"/>
              </a:rPr>
              <a:t>This is considered true in that they have a female or negative cabity through, or into, which the molten plastic moves under heat and pressure.</a:t>
            </a:r>
          </a:p>
        </p:txBody>
      </p:sp>
      <p:pic>
        <p:nvPicPr>
          <p:cNvPr id="200709" name="Picture 5"/>
          <p:cNvPicPr>
            <a:picLocks noChangeAspect="1" noChangeArrowheads="1"/>
          </p:cNvPicPr>
          <p:nvPr/>
        </p:nvPicPr>
        <p:blipFill>
          <a:blip r:embed="rId3" cstate="print"/>
          <a:srcRect/>
          <a:stretch>
            <a:fillRect/>
          </a:stretch>
        </p:blipFill>
        <p:spPr bwMode="auto">
          <a:xfrm>
            <a:off x="3133725" y="3962400"/>
            <a:ext cx="2876550" cy="21621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latin typeface="Arial" charset="0"/>
                <a:cs typeface="Arial" charset="0"/>
              </a:rPr>
              <a:t>Plastics Extrusion</a:t>
            </a:r>
          </a:p>
        </p:txBody>
      </p:sp>
      <p:sp>
        <p:nvSpPr>
          <p:cNvPr id="201731" name="Rectangle 3"/>
          <p:cNvSpPr>
            <a:spLocks noGrp="1" noChangeArrowheads="1"/>
          </p:cNvSpPr>
          <p:nvPr>
            <p:ph type="body" idx="1"/>
          </p:nvPr>
        </p:nvSpPr>
        <p:spPr>
          <a:xfrm>
            <a:off x="468313" y="1125538"/>
            <a:ext cx="8229600" cy="4524375"/>
          </a:xfrm>
        </p:spPr>
        <p:txBody>
          <a:bodyPr/>
          <a:lstStyle/>
          <a:p>
            <a:pPr marL="0" indent="0" algn="just"/>
            <a:r>
              <a:rPr lang="en-GB" b="1" smtClean="0">
                <a:solidFill>
                  <a:srgbClr val="FFFF00"/>
                </a:solidFill>
                <a:latin typeface="Arial" charset="0"/>
                <a:cs typeface="Arial" charset="0"/>
              </a:rPr>
              <a:t>Plastics extrusion</a:t>
            </a:r>
            <a:r>
              <a:rPr lang="en-GB" smtClean="0">
                <a:solidFill>
                  <a:srgbClr val="FFFF00"/>
                </a:solidFill>
                <a:latin typeface="Arial" charset="0"/>
                <a:cs typeface="Arial" charset="0"/>
              </a:rPr>
              <a:t> </a:t>
            </a:r>
            <a:r>
              <a:rPr lang="en-GB" smtClean="0">
                <a:latin typeface="Arial" charset="0"/>
                <a:cs typeface="Arial" charset="0"/>
              </a:rPr>
              <a:t>is a high volume manufacturing process in which raw plastic material (often in bead form) is melted and forced through a die to form a single continuous profile.</a:t>
            </a:r>
          </a:p>
          <a:p>
            <a:pPr marL="0" indent="0" algn="just"/>
            <a:endParaRPr lang="en-GB" sz="1600" smtClean="0">
              <a:latin typeface="Arial" charset="0"/>
              <a:cs typeface="Arial" charset="0"/>
            </a:endParaRPr>
          </a:p>
          <a:p>
            <a:pPr marL="0" indent="0" algn="just"/>
            <a:r>
              <a:rPr lang="en-GB" smtClean="0">
                <a:latin typeface="Arial" charset="0"/>
                <a:cs typeface="Arial" charset="0"/>
              </a:rPr>
              <a:t>The process is similar to that of </a:t>
            </a:r>
            <a:r>
              <a:rPr lang="en-GB" b="1" smtClean="0">
                <a:solidFill>
                  <a:srgbClr val="FFFF00"/>
                </a:solidFill>
                <a:latin typeface="Arial" charset="0"/>
                <a:cs typeface="Arial" charset="0"/>
              </a:rPr>
              <a:t>Metal Extrustion</a:t>
            </a:r>
            <a:r>
              <a:rPr lang="en-GB" smtClean="0">
                <a:latin typeface="Arial" charset="0"/>
                <a:cs typeface="Arial" charset="0"/>
              </a:rPr>
              <a:t>.</a:t>
            </a:r>
          </a:p>
        </p:txBody>
      </p:sp>
      <p:pic>
        <p:nvPicPr>
          <p:cNvPr id="201733" name="Picture 5"/>
          <p:cNvPicPr>
            <a:picLocks noChangeAspect="1" noChangeArrowheads="1"/>
          </p:cNvPicPr>
          <p:nvPr/>
        </p:nvPicPr>
        <p:blipFill>
          <a:blip r:embed="rId3" cstate="print"/>
          <a:srcRect/>
          <a:stretch>
            <a:fillRect/>
          </a:stretch>
        </p:blipFill>
        <p:spPr bwMode="auto">
          <a:xfrm>
            <a:off x="2268538" y="3573463"/>
            <a:ext cx="4572000" cy="2554287"/>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latin typeface="Arial" charset="0"/>
                <a:cs typeface="Arial" charset="0"/>
              </a:rPr>
              <a:t>Learning Objectives</a:t>
            </a:r>
          </a:p>
        </p:txBody>
      </p:sp>
      <p:sp>
        <p:nvSpPr>
          <p:cNvPr id="139267" name="Rectangle 3"/>
          <p:cNvSpPr>
            <a:spLocks noGrp="1" noChangeArrowheads="1"/>
          </p:cNvSpPr>
          <p:nvPr>
            <p:ph type="body" idx="1"/>
          </p:nvPr>
        </p:nvSpPr>
        <p:spPr/>
        <p:txBody>
          <a:bodyPr/>
          <a:lstStyle/>
          <a:p>
            <a:pPr marL="0" indent="0" algn="just"/>
            <a:r>
              <a:rPr lang="en-GB" smtClean="0">
                <a:latin typeface="Arial" charset="0"/>
                <a:cs typeface="Arial" charset="0"/>
              </a:rPr>
              <a:t>The purpose of this chapter is to discuss in more detail, the tools and processes technology that is utilised in the manufacture and assembly of an airframe.</a:t>
            </a:r>
          </a:p>
          <a:p>
            <a:pPr marL="0" indent="0" algn="just"/>
            <a:endParaRPr lang="en-GB" sz="1600" smtClean="0">
              <a:latin typeface="Arial" charset="0"/>
              <a:cs typeface="Arial" charset="0"/>
            </a:endParaRPr>
          </a:p>
          <a:p>
            <a:pPr marL="0" indent="0" algn="just"/>
            <a:r>
              <a:rPr lang="en-GB" smtClean="0">
                <a:latin typeface="Arial" charset="0"/>
                <a:cs typeface="Arial" charset="0"/>
              </a:rPr>
              <a:t>By the end of the lesson you should have an understanding of some of the processes, techniques and tools used in the manufacture of the component parts of an airframe.</a:t>
            </a:r>
          </a:p>
          <a:p>
            <a:pPr marL="0" indent="0" algn="just"/>
            <a:endParaRPr lang="en-GB" sz="1600" smtClean="0">
              <a:latin typeface="Arial" charset="0"/>
              <a:cs typeface="Arial" charset="0"/>
            </a:endParaRPr>
          </a:p>
          <a:p>
            <a:pPr marL="0" indent="0" algn="ctr"/>
            <a:r>
              <a:rPr lang="en-GB" i="1" smtClean="0">
                <a:solidFill>
                  <a:srgbClr val="FFFF00"/>
                </a:solidFill>
                <a:latin typeface="Arial" charset="0"/>
                <a:cs typeface="Arial" charset="0"/>
              </a:rPr>
              <a:t>But first a recap of Chapter 2 with some questions.</a:t>
            </a:r>
            <a:endParaRPr lang="en-US" i="1" smtClean="0">
              <a:solidFill>
                <a:srgbClr val="FFFF00"/>
              </a:solidFill>
              <a:latin typeface="Arial" charset="0"/>
              <a:cs typeface="Arial" charset="0"/>
            </a:endParaRPr>
          </a:p>
          <a:p>
            <a:pPr marL="0" indent="0" algn="just"/>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latin typeface="Arial" charset="0"/>
                <a:cs typeface="Arial" charset="0"/>
              </a:rPr>
              <a:t>Thermoforming</a:t>
            </a:r>
          </a:p>
        </p:txBody>
      </p:sp>
      <p:sp>
        <p:nvSpPr>
          <p:cNvPr id="203779" name="Rectangle 3"/>
          <p:cNvSpPr>
            <a:spLocks noGrp="1" noChangeArrowheads="1"/>
          </p:cNvSpPr>
          <p:nvPr>
            <p:ph type="body" idx="1"/>
          </p:nvPr>
        </p:nvSpPr>
        <p:spPr>
          <a:xfrm>
            <a:off x="539750" y="1125538"/>
            <a:ext cx="8077200" cy="5445125"/>
          </a:xfrm>
        </p:spPr>
        <p:txBody>
          <a:bodyPr/>
          <a:lstStyle/>
          <a:p>
            <a:pPr marL="0" indent="0" algn="just"/>
            <a:r>
              <a:rPr lang="en-GB" b="1" smtClean="0">
                <a:solidFill>
                  <a:srgbClr val="FFFF00"/>
                </a:solidFill>
                <a:latin typeface="Arial" charset="0"/>
                <a:cs typeface="Arial" charset="0"/>
              </a:rPr>
              <a:t>Thermoforming</a:t>
            </a:r>
            <a:r>
              <a:rPr lang="en-GB" smtClean="0">
                <a:latin typeface="Arial" charset="0"/>
                <a:cs typeface="Arial" charset="0"/>
              </a:rPr>
              <a:t> is a manufacturing process where a plastic sheet is heated to a pliable forming temperature, formed to a specific shape in a mould, and trimmed to create a usable product. </a:t>
            </a: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endParaRPr lang="en-GB" smtClean="0">
              <a:latin typeface="Arial" charset="0"/>
              <a:cs typeface="Arial" charset="0"/>
            </a:endParaRPr>
          </a:p>
          <a:p>
            <a:pPr marL="0" indent="0" algn="just"/>
            <a:r>
              <a:rPr lang="en-GB" smtClean="0">
                <a:latin typeface="Arial" charset="0"/>
                <a:cs typeface="Arial" charset="0"/>
              </a:rPr>
              <a:t>The plastic sheet is heated to a high-enough temperature, so that it can be stretched into or onto a mould using a vacuum and cooled to a finished shape.</a:t>
            </a:r>
          </a:p>
        </p:txBody>
      </p:sp>
      <p:pic>
        <p:nvPicPr>
          <p:cNvPr id="203781" name="Picture 5"/>
          <p:cNvPicPr>
            <a:picLocks noChangeAspect="1" noChangeArrowheads="1"/>
          </p:cNvPicPr>
          <p:nvPr/>
        </p:nvPicPr>
        <p:blipFill>
          <a:blip r:embed="rId3" cstate="print"/>
          <a:srcRect/>
          <a:stretch>
            <a:fillRect/>
          </a:stretch>
        </p:blipFill>
        <p:spPr bwMode="auto">
          <a:xfrm>
            <a:off x="3203575" y="2781300"/>
            <a:ext cx="2724150" cy="2043113"/>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7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latin typeface="Arial" charset="0"/>
                <a:cs typeface="Arial" charset="0"/>
              </a:rPr>
              <a:t>Curing</a:t>
            </a:r>
          </a:p>
        </p:txBody>
      </p:sp>
      <p:sp>
        <p:nvSpPr>
          <p:cNvPr id="204803" name="Rectangle 3"/>
          <p:cNvSpPr>
            <a:spLocks noGrp="1" noChangeArrowheads="1"/>
          </p:cNvSpPr>
          <p:nvPr>
            <p:ph type="body" idx="1"/>
          </p:nvPr>
        </p:nvSpPr>
        <p:spPr/>
        <p:txBody>
          <a:bodyPr/>
          <a:lstStyle/>
          <a:p>
            <a:pPr marL="0" indent="0" algn="just"/>
            <a:r>
              <a:rPr lang="en-GB" b="1" smtClean="0">
                <a:solidFill>
                  <a:srgbClr val="FFFF00"/>
                </a:solidFill>
                <a:latin typeface="Arial" charset="0"/>
                <a:cs typeface="Arial" charset="0"/>
              </a:rPr>
              <a:t>Curing</a:t>
            </a:r>
            <a:r>
              <a:rPr lang="en-GB" smtClean="0">
                <a:latin typeface="Arial" charset="0"/>
                <a:cs typeface="Arial" charset="0"/>
              </a:rPr>
              <a:t> is the process that refers to the toughening or hardening of a polymer material by cross-linking of polymer chains, brought about by the use of chemical additives, ultraviolet radiation, electron beam or heat. </a:t>
            </a:r>
          </a:p>
          <a:p>
            <a:pPr marL="0" indent="0" algn="just"/>
            <a:endParaRPr lang="en-GB" sz="1600" smtClean="0">
              <a:latin typeface="Arial" charset="0"/>
              <a:cs typeface="Arial" charset="0"/>
            </a:endParaRPr>
          </a:p>
          <a:p>
            <a:pPr marL="0" indent="0" algn="just"/>
            <a:r>
              <a:rPr lang="en-GB" smtClean="0">
                <a:latin typeface="Arial" charset="0"/>
                <a:cs typeface="Arial" charset="0"/>
              </a:rPr>
              <a:t>In rubber, the curing process is also called vulcanization.</a:t>
            </a:r>
          </a:p>
          <a:p>
            <a:pPr marL="0" indent="0" algn="just"/>
            <a:endParaRPr lang="en-GB" sz="1600" smtClean="0">
              <a:latin typeface="Arial" charset="0"/>
              <a:cs typeface="Arial" charset="0"/>
            </a:endParaRPr>
          </a:p>
          <a:p>
            <a:pPr marL="0" indent="0" algn="just"/>
            <a:r>
              <a:rPr lang="en-GB" smtClean="0">
                <a:latin typeface="Arial" charset="0"/>
                <a:cs typeface="Arial" charset="0"/>
              </a:rPr>
              <a:t>With composite materials, the final process involves curing the assembly using heat in an </a:t>
            </a:r>
            <a:r>
              <a:rPr lang="en-GB" i="1" smtClean="0">
                <a:latin typeface="Arial" charset="0"/>
                <a:cs typeface="Arial" charset="0"/>
              </a:rPr>
              <a:t>‘Auto-clave’</a:t>
            </a:r>
            <a:r>
              <a:rPr lang="en-GB" smtClean="0">
                <a:latin typeface="Arial" charset="0"/>
                <a:cs typeface="Arial" charset="0"/>
              </a:rPr>
              <a:t> or large oven.</a:t>
            </a:r>
          </a:p>
          <a:p>
            <a:pPr marL="0" indent="0" algn="just"/>
            <a:endParaRPr lang="en-GB" smtClean="0">
              <a:latin typeface="Arial" charset="0"/>
              <a:cs typeface="Arial" charset="0"/>
            </a:endParaRPr>
          </a:p>
          <a:p>
            <a:pPr marL="0" indent="0" algn="just"/>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r>
              <a:rPr lang="en-GB" smtClean="0">
                <a:latin typeface="Arial" charset="0"/>
                <a:cs typeface="Arial" charset="0"/>
              </a:rPr>
              <a:t>Ultimate Aim!</a:t>
            </a:r>
          </a:p>
        </p:txBody>
      </p:sp>
      <p:sp>
        <p:nvSpPr>
          <p:cNvPr id="205827" name="Rectangle 1027"/>
          <p:cNvSpPr>
            <a:spLocks noGrp="1" noChangeArrowheads="1"/>
          </p:cNvSpPr>
          <p:nvPr>
            <p:ph type="body" idx="1"/>
          </p:nvPr>
        </p:nvSpPr>
        <p:spPr>
          <a:xfrm>
            <a:off x="468313" y="1268413"/>
            <a:ext cx="8229600" cy="4525962"/>
          </a:xfrm>
        </p:spPr>
        <p:txBody>
          <a:bodyPr/>
          <a:lstStyle/>
          <a:p>
            <a:pPr marL="0" indent="0"/>
            <a:r>
              <a:rPr lang="en-GB" smtClean="0">
                <a:latin typeface="Arial" charset="0"/>
                <a:cs typeface="Arial" charset="0"/>
              </a:rPr>
              <a:t>By using the previously mentioned tools, techniques and processes, it is possible to do the following…..</a:t>
            </a:r>
          </a:p>
        </p:txBody>
      </p:sp>
      <p:pic>
        <p:nvPicPr>
          <p:cNvPr id="205828" name="a340_600l.mpeg">
            <a:hlinkClick r:id="" action="ppaction://media"/>
          </p:cNvPr>
          <p:cNvPicPr>
            <a:picLocks noRot="1" noChangeAspect="1" noChangeArrowheads="1"/>
          </p:cNvPicPr>
          <p:nvPr>
            <a:videoFile r:link="rId1"/>
          </p:nvPr>
        </p:nvPicPr>
        <p:blipFill>
          <a:blip r:embed="rId4" cstate="print"/>
          <a:srcRect/>
          <a:stretch>
            <a:fillRect/>
          </a:stretch>
        </p:blipFill>
        <p:spPr bwMode="auto">
          <a:xfrm>
            <a:off x="2314575" y="2590800"/>
            <a:ext cx="4514850" cy="3386138"/>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058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05828"/>
                </p:tgtEl>
              </p:cMediaNode>
            </p:video>
            <p:seq concurrent="1" nextAc="seek">
              <p:cTn id="11" restart="whenNotActive" fill="hold" evtFilter="cancelBubble" nodeType="interactiveSeq">
                <p:stCondLst>
                  <p:cond evt="onClick" delay="0">
                    <p:tgtEl>
                      <p:spTgt spid="20582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05828"/>
                                        </p:tgtEl>
                                      </p:cBhvr>
                                    </p:cmd>
                                  </p:childTnLst>
                                </p:cTn>
                              </p:par>
                            </p:childTnLst>
                          </p:cTn>
                        </p:par>
                      </p:childTnLst>
                    </p:cTn>
                  </p:par>
                </p:childTnLst>
              </p:cTn>
              <p:nextCondLst>
                <p:cond evt="onClick" delay="0">
                  <p:tgtEl>
                    <p:spTgt spid="205828"/>
                  </p:tgtEl>
                </p:cond>
              </p:nextCondLst>
            </p:seq>
          </p:childTnLst>
        </p:cTn>
      </p:par>
    </p:tnLst>
    <p:bldLst>
      <p:bldP spid="20582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noFill/>
        </p:spPr>
        <p:txBody>
          <a:bodyPr/>
          <a:lstStyle/>
          <a:p>
            <a:r>
              <a:rPr lang="en-GB" smtClean="0">
                <a:latin typeface="Arial" charset="0"/>
                <a:cs typeface="Arial" charset="0"/>
              </a:rPr>
              <a:t>Conclusions</a:t>
            </a:r>
          </a:p>
        </p:txBody>
      </p:sp>
      <p:sp>
        <p:nvSpPr>
          <p:cNvPr id="181253" name="Rectangle 5"/>
          <p:cNvSpPr>
            <a:spLocks noGrp="1" noChangeArrowheads="1"/>
          </p:cNvSpPr>
          <p:nvPr>
            <p:ph type="body" idx="1"/>
          </p:nvPr>
        </p:nvSpPr>
        <p:spPr>
          <a:noFill/>
        </p:spPr>
        <p:txBody>
          <a:bodyPr/>
          <a:lstStyle/>
          <a:p>
            <a:pPr marL="0" indent="0" algn="just"/>
            <a:r>
              <a:rPr lang="en-GB" smtClean="0">
                <a:latin typeface="Arial" charset="0"/>
                <a:cs typeface="Arial" charset="0"/>
              </a:rPr>
              <a:t>Manufacturing Technology covers a wide variety of tools, techniques and processes – all utilised to transform raw materials into finished products.</a:t>
            </a:r>
          </a:p>
          <a:p>
            <a:pPr marL="0" indent="0" algn="just"/>
            <a:endParaRPr lang="en-GB" sz="1000" smtClean="0">
              <a:latin typeface="Arial" charset="0"/>
              <a:cs typeface="Arial" charset="0"/>
            </a:endParaRPr>
          </a:p>
          <a:p>
            <a:pPr marL="0" indent="0" algn="just"/>
            <a:r>
              <a:rPr lang="en-GB" smtClean="0">
                <a:latin typeface="Arial" charset="0"/>
                <a:cs typeface="Arial" charset="0"/>
              </a:rPr>
              <a:t>Although not all tools, techniques and processes applicable to airframe manufacturing have been covered within this chapter, you should now be familiar with the basics of manufacturing technology.</a:t>
            </a:r>
          </a:p>
          <a:p>
            <a:pPr marL="0" indent="0" algn="just"/>
            <a:endParaRPr lang="en-GB" sz="1000" smtClean="0">
              <a:latin typeface="Arial" charset="0"/>
              <a:cs typeface="Arial" charset="0"/>
            </a:endParaRPr>
          </a:p>
          <a:p>
            <a:pPr marL="0" indent="0" algn="ctr"/>
            <a:r>
              <a:rPr lang="en-GB" i="1" smtClean="0">
                <a:solidFill>
                  <a:srgbClr val="FFFF00"/>
                </a:solidFill>
                <a:latin typeface="Arial" charset="0"/>
                <a:cs typeface="Arial" charset="0"/>
              </a:rPr>
              <a:t>Any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smtClean="0">
                <a:latin typeface="Arial" charset="0"/>
                <a:cs typeface="Arial" charset="0"/>
              </a:rPr>
              <a:t>Questions</a:t>
            </a:r>
          </a:p>
        </p:txBody>
      </p:sp>
      <p:sp>
        <p:nvSpPr>
          <p:cNvPr id="180228" name="Rectangle 4"/>
          <p:cNvSpPr>
            <a:spLocks noGrp="1" noChangeArrowheads="1"/>
          </p:cNvSpPr>
          <p:nvPr>
            <p:ph type="body" idx="1"/>
          </p:nvPr>
        </p:nvSpPr>
        <p:spPr>
          <a:noFill/>
        </p:spPr>
        <p:txBody>
          <a:bodyPr/>
          <a:lstStyle/>
          <a:p>
            <a:pPr marL="457200" indent="-457200" algn="just"/>
            <a:r>
              <a:rPr lang="en-GB" smtClean="0">
                <a:latin typeface="Arial" charset="0"/>
                <a:cs typeface="Arial" charset="0"/>
              </a:rPr>
              <a:t>Here are some questions for you!</a:t>
            </a:r>
          </a:p>
          <a:p>
            <a:pPr marL="457200" indent="-457200" algn="just"/>
            <a:endParaRPr lang="en-GB" smtClean="0">
              <a:latin typeface="Arial" charset="0"/>
              <a:cs typeface="Arial" charset="0"/>
            </a:endParaRPr>
          </a:p>
          <a:p>
            <a:pPr marL="457200" indent="-457200" algn="just">
              <a:buFontTx/>
              <a:buAutoNum type="arabicPeriod"/>
            </a:pPr>
            <a:r>
              <a:rPr lang="en-GB" smtClean="0">
                <a:latin typeface="Arial" charset="0"/>
                <a:cs typeface="Arial" charset="0"/>
              </a:rPr>
              <a:t>What is meant by </a:t>
            </a:r>
            <a:r>
              <a:rPr lang="en-GB" i="1" smtClean="0">
                <a:latin typeface="Arial" charset="0"/>
                <a:cs typeface="Arial" charset="0"/>
              </a:rPr>
              <a:t>‘Forging’</a:t>
            </a:r>
            <a:r>
              <a:rPr lang="en-GB" smtClean="0">
                <a:latin typeface="Arial" charset="0"/>
                <a:cs typeface="Arial" charset="0"/>
              </a:rPr>
              <a:t>?</a:t>
            </a:r>
          </a:p>
          <a:p>
            <a:pPr marL="457200" indent="-457200" algn="just"/>
            <a:endParaRPr lang="en-GB" smtClean="0">
              <a:latin typeface="Arial" charset="0"/>
              <a:cs typeface="Arial" charset="0"/>
            </a:endParaRPr>
          </a:p>
          <a:p>
            <a:pPr marL="457200" indent="-457200" algn="just">
              <a:buFontTx/>
              <a:buAutoNum type="arabicPeriod" startAt="2"/>
            </a:pPr>
            <a:r>
              <a:rPr lang="en-GB" smtClean="0">
                <a:latin typeface="Arial" charset="0"/>
                <a:cs typeface="Arial" charset="0"/>
              </a:rPr>
              <a:t>What does the acronym CNC stand for?</a:t>
            </a:r>
          </a:p>
          <a:p>
            <a:pPr marL="457200" indent="-457200" algn="just">
              <a:buFontTx/>
              <a:buAutoNum type="arabicPeriod" startAt="2"/>
            </a:pPr>
            <a:endParaRPr lang="en-GB" smtClean="0">
              <a:latin typeface="Arial" charset="0"/>
              <a:cs typeface="Arial" charset="0"/>
            </a:endParaRPr>
          </a:p>
          <a:p>
            <a:pPr marL="457200" indent="-457200" algn="just">
              <a:buFontTx/>
              <a:buAutoNum type="arabicPeriod" startAt="2"/>
            </a:pPr>
            <a:r>
              <a:rPr lang="en-GB" smtClean="0">
                <a:latin typeface="Arial" charset="0"/>
                <a:cs typeface="Arial" charset="0"/>
              </a:rPr>
              <a:t>What is an </a:t>
            </a:r>
            <a:r>
              <a:rPr lang="en-GB" i="1" smtClean="0">
                <a:latin typeface="Arial" charset="0"/>
                <a:cs typeface="Arial" charset="0"/>
              </a:rPr>
              <a:t>‘Additive Process’</a:t>
            </a:r>
            <a:r>
              <a:rPr lang="en-GB" smtClean="0">
                <a:latin typeface="Arial" charset="0"/>
                <a:cs typeface="Arial" charset="0"/>
              </a:rPr>
              <a:t>?</a:t>
            </a:r>
          </a:p>
          <a:p>
            <a:pPr marL="457200" indent="-457200" algn="just">
              <a:buFontTx/>
              <a:buAutoNum type="arabicPeriod" startAt="2"/>
            </a:pPr>
            <a:endParaRPr lang="en-GB" smtClean="0">
              <a:latin typeface="Arial" charset="0"/>
              <a:cs typeface="Arial" charset="0"/>
            </a:endParaRPr>
          </a:p>
          <a:p>
            <a:pPr marL="457200" indent="-457200" algn="just">
              <a:buFontTx/>
              <a:buAutoNum type="arabicPeriod" startAt="2"/>
            </a:pPr>
            <a:r>
              <a:rPr lang="en-GB" smtClean="0">
                <a:latin typeface="Arial" charset="0"/>
                <a:cs typeface="Arial" charset="0"/>
              </a:rPr>
              <a:t>Name the 5 Manufacturing Technology sub-groupings?</a:t>
            </a:r>
          </a:p>
        </p:txBody>
      </p:sp>
      <p:sp>
        <p:nvSpPr>
          <p:cNvPr id="46084" name="AutoShape 5">
            <a:hlinkClick r:id="rId3" action="ppaction://hlinkpres?slideindex=1&amp;slidetitle="/>
          </p:cNvPr>
          <p:cNvSpPr>
            <a:spLocks noChangeArrowheads="1"/>
          </p:cNvSpPr>
          <p:nvPr/>
        </p:nvSpPr>
        <p:spPr bwMode="auto">
          <a:xfrm rot="5400000">
            <a:off x="8748713" y="115888"/>
            <a:ext cx="287337" cy="287337"/>
          </a:xfrm>
          <a:custGeom>
            <a:avLst/>
            <a:gdLst>
              <a:gd name="T0" fmla="*/ 1636876 w 21600"/>
              <a:gd name="T1" fmla="*/ 0 h 21600"/>
              <a:gd name="T2" fmla="*/ 540619 w 21600"/>
              <a:gd name="T3" fmla="*/ 3822341 h 21600"/>
              <a:gd name="T4" fmla="*/ 1720936 w 21600"/>
              <a:gd name="T5" fmla="*/ 1470540 h 21600"/>
              <a:gd name="T6" fmla="*/ 2771551 w 21600"/>
              <a:gd name="T7" fmla="*/ 2527874 h 21600"/>
              <a:gd name="T8" fmla="*/ 3822341 w 21600"/>
              <a:gd name="T9" fmla="*/ 147054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FFFF00"/>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0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2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02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mtClean="0">
                <a:latin typeface="Arial" charset="0"/>
                <a:cs typeface="Arial" charset="0"/>
              </a:rPr>
              <a:t>Chapter 2 Revision</a:t>
            </a:r>
          </a:p>
        </p:txBody>
      </p:sp>
      <p:sp>
        <p:nvSpPr>
          <p:cNvPr id="140292" name="Rectangle 4"/>
          <p:cNvSpPr>
            <a:spLocks noGrp="1" noChangeArrowheads="1"/>
          </p:cNvSpPr>
          <p:nvPr>
            <p:ph type="body" idx="1"/>
          </p:nvPr>
        </p:nvSpPr>
        <p:spPr>
          <a:xfrm>
            <a:off x="468313" y="1125538"/>
            <a:ext cx="8229600" cy="4967287"/>
          </a:xfrm>
          <a:noFill/>
        </p:spPr>
        <p:txBody>
          <a:bodyPr/>
          <a:lstStyle/>
          <a:p>
            <a:pPr marL="457200" indent="-457200" algn="just">
              <a:lnSpc>
                <a:spcPct val="90000"/>
              </a:lnSpc>
            </a:pPr>
            <a:r>
              <a:rPr lang="en-GB" smtClean="0">
                <a:latin typeface="Arial" charset="0"/>
                <a:cs typeface="Arial" charset="0"/>
              </a:rPr>
              <a:t>A few questions about the previous chapter.</a:t>
            </a:r>
          </a:p>
          <a:p>
            <a:pPr marL="457200" indent="-457200" algn="just">
              <a:lnSpc>
                <a:spcPct val="90000"/>
              </a:lnSpc>
            </a:pPr>
            <a:endParaRPr lang="en-GB" sz="1000" smtClean="0">
              <a:latin typeface="Arial" charset="0"/>
              <a:cs typeface="Arial" charset="0"/>
            </a:endParaRPr>
          </a:p>
          <a:p>
            <a:pPr marL="457200" indent="-457200" algn="just">
              <a:lnSpc>
                <a:spcPct val="90000"/>
              </a:lnSpc>
              <a:buFontTx/>
              <a:buAutoNum type="arabicPeriod"/>
            </a:pPr>
            <a:r>
              <a:rPr lang="en-GB" smtClean="0">
                <a:latin typeface="Arial" charset="0"/>
                <a:cs typeface="Arial" charset="0"/>
              </a:rPr>
              <a:t>What is meant by the term </a:t>
            </a:r>
            <a:r>
              <a:rPr lang="en-GB" b="1" i="1" smtClean="0">
                <a:latin typeface="Arial" charset="0"/>
                <a:cs typeface="Arial" charset="0"/>
              </a:rPr>
              <a:t>Homogeneous</a:t>
            </a:r>
            <a:r>
              <a:rPr lang="en-GB" smtClean="0">
                <a:latin typeface="Arial" charset="0"/>
                <a:cs typeface="Arial" charset="0"/>
              </a:rPr>
              <a:t>?</a:t>
            </a:r>
          </a:p>
          <a:p>
            <a:pPr marL="457200" indent="-457200" algn="just">
              <a:lnSpc>
                <a:spcPct val="90000"/>
              </a:lnSpc>
              <a:buFontTx/>
              <a:buAutoNum type="arabicPeriod"/>
            </a:pPr>
            <a:endParaRPr lang="en-GB" sz="1000" smtClean="0">
              <a:latin typeface="Arial" charset="0"/>
              <a:cs typeface="Arial" charset="0"/>
            </a:endParaRPr>
          </a:p>
          <a:p>
            <a:pPr marL="457200" indent="-457200" algn="just">
              <a:lnSpc>
                <a:spcPct val="90000"/>
              </a:lnSpc>
              <a:buFontTx/>
              <a:buAutoNum type="arabicPeriod"/>
            </a:pPr>
            <a:r>
              <a:rPr lang="en-GB" smtClean="0">
                <a:latin typeface="Arial" charset="0"/>
                <a:cs typeface="Arial" charset="0"/>
              </a:rPr>
              <a:t>Which of the following </a:t>
            </a:r>
            <a:r>
              <a:rPr lang="en-GB" b="1" smtClean="0">
                <a:latin typeface="Arial" charset="0"/>
                <a:cs typeface="Arial" charset="0"/>
              </a:rPr>
              <a:t>3 </a:t>
            </a:r>
            <a:r>
              <a:rPr lang="en-GB" smtClean="0">
                <a:latin typeface="Arial" charset="0"/>
                <a:cs typeface="Arial" charset="0"/>
              </a:rPr>
              <a:t>materials has the highest </a:t>
            </a:r>
            <a:r>
              <a:rPr lang="en-GB" b="1" i="1" smtClean="0">
                <a:latin typeface="Arial" charset="0"/>
                <a:cs typeface="Arial" charset="0"/>
              </a:rPr>
              <a:t>Strength to Weight Ratio</a:t>
            </a:r>
            <a:r>
              <a:rPr lang="en-GB" smtClean="0">
                <a:latin typeface="Arial" charset="0"/>
                <a:cs typeface="Arial" charset="0"/>
              </a:rPr>
              <a:t>?</a:t>
            </a:r>
          </a:p>
          <a:p>
            <a:pPr marL="457200" indent="-457200" algn="just">
              <a:lnSpc>
                <a:spcPct val="90000"/>
              </a:lnSpc>
              <a:buFontTx/>
              <a:buAutoNum type="arabicPeriod"/>
            </a:pPr>
            <a:endParaRPr lang="en-GB" sz="1000" smtClean="0">
              <a:latin typeface="Arial" charset="0"/>
              <a:cs typeface="Arial" charset="0"/>
            </a:endParaRPr>
          </a:p>
          <a:p>
            <a:pPr marL="838200" lvl="1" indent="-381000" algn="just">
              <a:lnSpc>
                <a:spcPct val="90000"/>
              </a:lnSpc>
              <a:buFontTx/>
              <a:buAutoNum type="alphaLcPeriod"/>
            </a:pPr>
            <a:r>
              <a:rPr lang="en-GB" smtClean="0">
                <a:latin typeface="Arial" charset="0"/>
                <a:cs typeface="Arial" charset="0"/>
              </a:rPr>
              <a:t>High Tensile Steel</a:t>
            </a:r>
          </a:p>
          <a:p>
            <a:pPr marL="838200" lvl="1" indent="-381000" algn="just">
              <a:lnSpc>
                <a:spcPct val="90000"/>
              </a:lnSpc>
              <a:buFontTx/>
              <a:buAutoNum type="alphaLcPeriod"/>
            </a:pPr>
            <a:endParaRPr lang="en-GB" sz="1000" smtClean="0">
              <a:latin typeface="Arial" charset="0"/>
              <a:cs typeface="Arial" charset="0"/>
            </a:endParaRPr>
          </a:p>
          <a:p>
            <a:pPr marL="838200" lvl="1" indent="-381000" algn="just">
              <a:lnSpc>
                <a:spcPct val="90000"/>
              </a:lnSpc>
              <a:buFontTx/>
              <a:buAutoNum type="alphaLcPeriod"/>
            </a:pPr>
            <a:r>
              <a:rPr lang="en-GB" smtClean="0">
                <a:latin typeface="Arial" charset="0"/>
                <a:cs typeface="Arial" charset="0"/>
              </a:rPr>
              <a:t>Aluminium</a:t>
            </a:r>
          </a:p>
          <a:p>
            <a:pPr marL="838200" lvl="1" indent="-381000" algn="just">
              <a:lnSpc>
                <a:spcPct val="90000"/>
              </a:lnSpc>
              <a:buFontTx/>
              <a:buAutoNum type="alphaLcPeriod"/>
            </a:pPr>
            <a:endParaRPr lang="en-GB" sz="1000" smtClean="0">
              <a:latin typeface="Arial" charset="0"/>
              <a:cs typeface="Arial" charset="0"/>
            </a:endParaRPr>
          </a:p>
          <a:p>
            <a:pPr marL="838200" lvl="1" indent="-381000" algn="just">
              <a:lnSpc>
                <a:spcPct val="90000"/>
              </a:lnSpc>
              <a:buFontTx/>
              <a:buAutoNum type="alphaLcPeriod"/>
            </a:pPr>
            <a:r>
              <a:rPr lang="en-GB" smtClean="0">
                <a:latin typeface="Arial" charset="0"/>
                <a:cs typeface="Arial" charset="0"/>
              </a:rPr>
              <a:t>Titanium</a:t>
            </a:r>
          </a:p>
          <a:p>
            <a:pPr marL="457200" indent="-457200" algn="just">
              <a:lnSpc>
                <a:spcPct val="90000"/>
              </a:lnSpc>
              <a:buFontTx/>
              <a:buAutoNum type="arabicPeriod"/>
            </a:pPr>
            <a:endParaRPr lang="en-GB" sz="1200" smtClean="0">
              <a:latin typeface="Arial" charset="0"/>
              <a:cs typeface="Arial" charset="0"/>
            </a:endParaRPr>
          </a:p>
          <a:p>
            <a:pPr marL="457200" indent="-457200" algn="just">
              <a:lnSpc>
                <a:spcPct val="90000"/>
              </a:lnSpc>
              <a:buFontTx/>
              <a:buAutoNum type="arabicPeriod"/>
            </a:pPr>
            <a:r>
              <a:rPr lang="en-GB" smtClean="0">
                <a:latin typeface="Arial" charset="0"/>
                <a:cs typeface="Arial" charset="0"/>
              </a:rPr>
              <a:t>Name the one of the three types of Composite Repair?</a:t>
            </a:r>
          </a:p>
          <a:p>
            <a:pPr marL="457200" indent="-457200" algn="just">
              <a:lnSpc>
                <a:spcPct val="90000"/>
              </a:lnSpc>
              <a:buFontTx/>
              <a:buAutoNum type="arabicPeriod"/>
            </a:pPr>
            <a:endParaRPr lang="en-GB" sz="1000" smtClean="0">
              <a:latin typeface="Arial" charset="0"/>
              <a:cs typeface="Arial" charset="0"/>
            </a:endParaRPr>
          </a:p>
          <a:p>
            <a:pPr marL="457200" indent="-457200" algn="just">
              <a:lnSpc>
                <a:spcPct val="90000"/>
              </a:lnSpc>
              <a:buFontTx/>
              <a:buAutoNum type="arabicPeriod"/>
            </a:pPr>
            <a:r>
              <a:rPr lang="en-GB" smtClean="0">
                <a:latin typeface="Arial" charset="0"/>
                <a:cs typeface="Arial" charset="0"/>
              </a:rPr>
              <a:t>What does the term GLARE stand for?</a:t>
            </a:r>
          </a:p>
          <a:p>
            <a:pPr marL="457200" indent="-457200" algn="just">
              <a:lnSpc>
                <a:spcPct val="90000"/>
              </a:lnSpc>
              <a:buFontTx/>
              <a:buAutoNum type="arabicPeriod"/>
            </a:pPr>
            <a:endParaRPr lang="en-GB" sz="1000" smtClean="0">
              <a:latin typeface="Arial" charset="0"/>
              <a:cs typeface="Arial" charset="0"/>
            </a:endParaRPr>
          </a:p>
          <a:p>
            <a:pPr marL="457200" indent="-457200" algn="just">
              <a:lnSpc>
                <a:spcPct val="90000"/>
              </a:lnSpc>
            </a:pPr>
            <a:endParaRPr lang="en-GB" smtClean="0">
              <a:latin typeface="Arial" charset="0"/>
              <a:cs typeface="Arial" charset="0"/>
            </a:endParaRPr>
          </a:p>
          <a:p>
            <a:pPr marL="457200" indent="-457200" algn="just">
              <a:lnSpc>
                <a:spcPct val="90000"/>
              </a:lnSpc>
            </a:pPr>
            <a:endParaRPr 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29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029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292">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029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mtClean="0">
                <a:latin typeface="Arial" charset="0"/>
                <a:cs typeface="Arial" charset="0"/>
              </a:rPr>
              <a:t>What is ‘Man Tech’</a:t>
            </a:r>
          </a:p>
        </p:txBody>
      </p:sp>
      <p:sp>
        <p:nvSpPr>
          <p:cNvPr id="155651" name="Rectangle 3"/>
          <p:cNvSpPr>
            <a:spLocks noGrp="1" noChangeArrowheads="1"/>
          </p:cNvSpPr>
          <p:nvPr>
            <p:ph type="body" idx="1"/>
          </p:nvPr>
        </p:nvSpPr>
        <p:spPr>
          <a:xfrm>
            <a:off x="533400" y="1295400"/>
            <a:ext cx="8077200" cy="5562600"/>
          </a:xfrm>
        </p:spPr>
        <p:txBody>
          <a:bodyPr/>
          <a:lstStyle/>
          <a:p>
            <a:pPr marL="0" indent="0" algn="just">
              <a:lnSpc>
                <a:spcPct val="90000"/>
              </a:lnSpc>
            </a:pPr>
            <a:r>
              <a:rPr lang="en-GB" sz="2000" smtClean="0">
                <a:latin typeface="Arial" charset="0"/>
                <a:cs typeface="Arial" charset="0"/>
              </a:rPr>
              <a:t>Manufacturing technology (or ‘Man Tech’) provides the tooling required to enable the production of all manufactured goods. </a:t>
            </a:r>
          </a:p>
          <a:p>
            <a:pPr marL="0" indent="0" algn="just">
              <a:lnSpc>
                <a:spcPct val="90000"/>
              </a:lnSpc>
            </a:pPr>
            <a:endParaRPr lang="en-GB" sz="2000" smtClean="0">
              <a:latin typeface="Arial" charset="0"/>
              <a:cs typeface="Arial" charset="0"/>
            </a:endParaRPr>
          </a:p>
          <a:p>
            <a:pPr marL="0" indent="0" algn="just">
              <a:lnSpc>
                <a:spcPct val="90000"/>
              </a:lnSpc>
            </a:pPr>
            <a:r>
              <a:rPr lang="en-GB" sz="2000" smtClean="0">
                <a:latin typeface="Arial" charset="0"/>
                <a:cs typeface="Arial" charset="0"/>
              </a:rPr>
              <a:t>These magnify the effort of individual workers and provide the power to turn raw materials into finished and functioning products. </a:t>
            </a:r>
          </a:p>
          <a:p>
            <a:pPr marL="0" indent="0" algn="just">
              <a:lnSpc>
                <a:spcPct val="90000"/>
              </a:lnSpc>
            </a:pPr>
            <a:endParaRPr lang="en-GB" sz="2000" smtClean="0">
              <a:latin typeface="Arial" charset="0"/>
              <a:cs typeface="Arial" charset="0"/>
            </a:endParaRPr>
          </a:p>
          <a:p>
            <a:pPr marL="0" indent="0" algn="just">
              <a:lnSpc>
                <a:spcPct val="90000"/>
              </a:lnSpc>
            </a:pPr>
            <a:r>
              <a:rPr lang="en-GB" sz="2000" smtClean="0">
                <a:latin typeface="Arial" charset="0"/>
                <a:cs typeface="Arial" charset="0"/>
              </a:rPr>
              <a:t>Production tools include machine tools and other related equipment and their accessories and tooling. </a:t>
            </a:r>
          </a:p>
          <a:p>
            <a:pPr marL="0" indent="0" algn="just">
              <a:lnSpc>
                <a:spcPct val="90000"/>
              </a:lnSpc>
            </a:pPr>
            <a:endParaRPr lang="en-GB" sz="2000" smtClean="0">
              <a:latin typeface="Arial" charset="0"/>
              <a:cs typeface="Arial" charset="0"/>
            </a:endParaRPr>
          </a:p>
          <a:p>
            <a:pPr marL="760413" lvl="1" algn="just">
              <a:lnSpc>
                <a:spcPct val="90000"/>
              </a:lnSpc>
            </a:pPr>
            <a:r>
              <a:rPr lang="en-GB" sz="2000" smtClean="0">
                <a:latin typeface="Arial" charset="0"/>
                <a:cs typeface="Arial" charset="0"/>
              </a:rPr>
              <a:t>Machine tools are non-portable, power-driven manufacturing machinery and systems used to perform specific. </a:t>
            </a:r>
          </a:p>
          <a:p>
            <a:pPr marL="760413" lvl="1" algn="just">
              <a:lnSpc>
                <a:spcPct val="90000"/>
              </a:lnSpc>
            </a:pPr>
            <a:endParaRPr lang="en-GB" sz="2000" smtClean="0">
              <a:latin typeface="Arial" charset="0"/>
              <a:cs typeface="Arial" charset="0"/>
            </a:endParaRPr>
          </a:p>
          <a:p>
            <a:pPr marL="760413" lvl="1" algn="just">
              <a:lnSpc>
                <a:spcPct val="90000"/>
              </a:lnSpc>
            </a:pPr>
            <a:r>
              <a:rPr lang="en-GB" sz="2000" smtClean="0">
                <a:latin typeface="Arial" charset="0"/>
                <a:cs typeface="Arial" charset="0"/>
              </a:rPr>
              <a:t>Computer Aided Design (CAD) and Computer Aided Manufacturing (CAM) as well as assembly and test systems to create a subassembly or final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49225"/>
            <a:ext cx="8382000" cy="1143000"/>
          </a:xfrm>
        </p:spPr>
        <p:txBody>
          <a:bodyPr/>
          <a:lstStyle/>
          <a:p>
            <a:r>
              <a:rPr lang="en-GB" smtClean="0">
                <a:latin typeface="Arial" charset="0"/>
                <a:cs typeface="Arial" charset="0"/>
              </a:rPr>
              <a:t>Manufacturing Tools &amp; Techniques</a:t>
            </a:r>
          </a:p>
        </p:txBody>
      </p:sp>
      <p:sp>
        <p:nvSpPr>
          <p:cNvPr id="156675" name="Rectangle 3"/>
          <p:cNvSpPr>
            <a:spLocks noGrp="1" noChangeArrowheads="1"/>
          </p:cNvSpPr>
          <p:nvPr>
            <p:ph type="body" idx="1"/>
          </p:nvPr>
        </p:nvSpPr>
        <p:spPr/>
        <p:txBody>
          <a:bodyPr/>
          <a:lstStyle/>
          <a:p>
            <a:pPr marL="0" indent="0" algn="just"/>
            <a:r>
              <a:rPr lang="en-GB" smtClean="0">
                <a:latin typeface="Arial" charset="0"/>
                <a:cs typeface="Arial" charset="0"/>
              </a:rPr>
              <a:t>For the purposes of this subject, Manufacturing Technology can be broken down into the following sub-sets.</a:t>
            </a:r>
          </a:p>
          <a:p>
            <a:pPr marL="0" indent="0"/>
            <a:endParaRPr lang="en-GB" sz="1000" smtClean="0">
              <a:latin typeface="Arial" charset="0"/>
              <a:cs typeface="Arial" charset="0"/>
            </a:endParaRPr>
          </a:p>
          <a:p>
            <a:pPr marL="760413" lvl="1"/>
            <a:r>
              <a:rPr lang="en-GB" smtClean="0">
                <a:latin typeface="Arial" charset="0"/>
                <a:cs typeface="Arial" charset="0"/>
              </a:rPr>
              <a:t>Material removal and tooling</a:t>
            </a:r>
          </a:p>
          <a:p>
            <a:pPr marL="760413" lvl="1"/>
            <a:endParaRPr lang="en-GB" sz="1000" smtClean="0">
              <a:latin typeface="Arial" charset="0"/>
              <a:cs typeface="Arial" charset="0"/>
            </a:endParaRPr>
          </a:p>
          <a:p>
            <a:pPr marL="760413" lvl="1"/>
            <a:r>
              <a:rPr lang="en-GB" smtClean="0">
                <a:latin typeface="Arial" charset="0"/>
                <a:cs typeface="Arial" charset="0"/>
              </a:rPr>
              <a:t>Material forming</a:t>
            </a:r>
          </a:p>
          <a:p>
            <a:pPr marL="760413" lvl="1"/>
            <a:endParaRPr lang="en-GB" sz="1000" smtClean="0">
              <a:latin typeface="Arial" charset="0"/>
              <a:cs typeface="Arial" charset="0"/>
            </a:endParaRPr>
          </a:p>
          <a:p>
            <a:pPr marL="760413" lvl="1"/>
            <a:r>
              <a:rPr lang="en-GB" smtClean="0">
                <a:latin typeface="Arial" charset="0"/>
                <a:cs typeface="Arial" charset="0"/>
              </a:rPr>
              <a:t>Additive processes</a:t>
            </a:r>
          </a:p>
          <a:p>
            <a:pPr marL="760413" lvl="1"/>
            <a:endParaRPr lang="en-GB" sz="1000" smtClean="0">
              <a:latin typeface="Arial" charset="0"/>
              <a:cs typeface="Arial" charset="0"/>
            </a:endParaRPr>
          </a:p>
          <a:p>
            <a:pPr marL="760413" lvl="1"/>
            <a:r>
              <a:rPr lang="en-GB" smtClean="0">
                <a:latin typeface="Arial" charset="0"/>
                <a:cs typeface="Arial" charset="0"/>
              </a:rPr>
              <a:t>Controls/Software</a:t>
            </a:r>
          </a:p>
          <a:p>
            <a:pPr marL="760413" lvl="1"/>
            <a:endParaRPr lang="en-GB" sz="1000" smtClean="0">
              <a:latin typeface="Arial" charset="0"/>
              <a:cs typeface="Arial" charset="0"/>
            </a:endParaRPr>
          </a:p>
          <a:p>
            <a:pPr marL="760413" lvl="1"/>
            <a:r>
              <a:rPr lang="en-GB" smtClean="0">
                <a:latin typeface="Arial" charset="0"/>
                <a:cs typeface="Arial" charset="0"/>
              </a:rPr>
              <a:t>Plastics technology</a:t>
            </a:r>
          </a:p>
          <a:p>
            <a:pPr marL="760413" lvl="1"/>
            <a:endParaRPr lang="en-GB"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mtClean="0">
                <a:latin typeface="Arial" charset="0"/>
                <a:cs typeface="Arial" charset="0"/>
              </a:rPr>
              <a:t>Material Removal and Tooling</a:t>
            </a:r>
          </a:p>
        </p:txBody>
      </p:sp>
      <p:sp>
        <p:nvSpPr>
          <p:cNvPr id="157699" name="Rectangle 3"/>
          <p:cNvSpPr>
            <a:spLocks noGrp="1" noChangeArrowheads="1"/>
          </p:cNvSpPr>
          <p:nvPr>
            <p:ph type="body" idx="1"/>
          </p:nvPr>
        </p:nvSpPr>
        <p:spPr/>
        <p:txBody>
          <a:bodyPr/>
          <a:lstStyle/>
          <a:p>
            <a:pPr marL="0" indent="0" algn="just"/>
            <a:r>
              <a:rPr lang="en-GB" smtClean="0">
                <a:latin typeface="Arial" charset="0"/>
                <a:cs typeface="Arial" charset="0"/>
              </a:rPr>
              <a:t>The vast majority of tools and techniques within Manufacturing Technology fall within ‘machining processes’ and perhaps form the basis of the public perception of ‘Manufacturing’.</a:t>
            </a:r>
          </a:p>
          <a:p>
            <a:pPr marL="0" indent="0" algn="just"/>
            <a:endParaRPr lang="en-GB" sz="1600" smtClean="0">
              <a:latin typeface="Arial" charset="0"/>
              <a:cs typeface="Arial" charset="0"/>
            </a:endParaRPr>
          </a:p>
          <a:p>
            <a:pPr marL="0" indent="0" algn="just"/>
            <a:r>
              <a:rPr lang="en-GB" smtClean="0">
                <a:latin typeface="Arial" charset="0"/>
                <a:cs typeface="Arial" charset="0"/>
              </a:rPr>
              <a:t>This can range from the simple hand saw through to laser cutters. The tools and techniques most likely to be used in the manufacture of aircraft structures are;</a:t>
            </a:r>
          </a:p>
        </p:txBody>
      </p:sp>
      <p:sp>
        <p:nvSpPr>
          <p:cNvPr id="157700" name="Text Box 4"/>
          <p:cNvSpPr txBox="1">
            <a:spLocks noChangeArrowheads="1"/>
          </p:cNvSpPr>
          <p:nvPr/>
        </p:nvSpPr>
        <p:spPr bwMode="auto">
          <a:xfrm rot="637180">
            <a:off x="762000" y="54864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Milling</a:t>
            </a:r>
          </a:p>
        </p:txBody>
      </p:sp>
      <p:sp>
        <p:nvSpPr>
          <p:cNvPr id="157701" name="Text Box 5"/>
          <p:cNvSpPr txBox="1">
            <a:spLocks noChangeArrowheads="1"/>
          </p:cNvSpPr>
          <p:nvPr/>
        </p:nvSpPr>
        <p:spPr bwMode="auto">
          <a:xfrm rot="-760428">
            <a:off x="838200" y="45720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Turning</a:t>
            </a:r>
          </a:p>
        </p:txBody>
      </p:sp>
      <p:sp>
        <p:nvSpPr>
          <p:cNvPr id="157702" name="Text Box 6"/>
          <p:cNvSpPr txBox="1">
            <a:spLocks noChangeArrowheads="1"/>
          </p:cNvSpPr>
          <p:nvPr/>
        </p:nvSpPr>
        <p:spPr bwMode="auto">
          <a:xfrm rot="-1636606">
            <a:off x="4419600" y="46482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Boring</a:t>
            </a:r>
          </a:p>
        </p:txBody>
      </p:sp>
      <p:sp>
        <p:nvSpPr>
          <p:cNvPr id="157703" name="Text Box 7"/>
          <p:cNvSpPr txBox="1">
            <a:spLocks noChangeArrowheads="1"/>
          </p:cNvSpPr>
          <p:nvPr/>
        </p:nvSpPr>
        <p:spPr bwMode="auto">
          <a:xfrm rot="103705">
            <a:off x="2587625" y="4724400"/>
            <a:ext cx="177165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Broaching</a:t>
            </a:r>
          </a:p>
        </p:txBody>
      </p:sp>
      <p:sp>
        <p:nvSpPr>
          <p:cNvPr id="157704" name="Text Box 8"/>
          <p:cNvSpPr txBox="1">
            <a:spLocks noChangeArrowheads="1"/>
          </p:cNvSpPr>
          <p:nvPr/>
        </p:nvSpPr>
        <p:spPr bwMode="auto">
          <a:xfrm rot="448998">
            <a:off x="3962400" y="56388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Drilling</a:t>
            </a:r>
          </a:p>
        </p:txBody>
      </p:sp>
      <p:sp>
        <p:nvSpPr>
          <p:cNvPr id="157705" name="Text Box 9"/>
          <p:cNvSpPr txBox="1">
            <a:spLocks noChangeArrowheads="1"/>
          </p:cNvSpPr>
          <p:nvPr/>
        </p:nvSpPr>
        <p:spPr bwMode="auto">
          <a:xfrm rot="-1398560">
            <a:off x="5638800" y="5257800"/>
            <a:ext cx="3276600" cy="822325"/>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Electrical Discharge Machining</a:t>
            </a:r>
          </a:p>
        </p:txBody>
      </p:sp>
      <p:sp>
        <p:nvSpPr>
          <p:cNvPr id="157706" name="Text Box 10"/>
          <p:cNvSpPr txBox="1">
            <a:spLocks noChangeArrowheads="1"/>
          </p:cNvSpPr>
          <p:nvPr/>
        </p:nvSpPr>
        <p:spPr bwMode="auto">
          <a:xfrm rot="-546270">
            <a:off x="2209800" y="57150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Grinding</a:t>
            </a:r>
          </a:p>
        </p:txBody>
      </p:sp>
      <p:sp>
        <p:nvSpPr>
          <p:cNvPr id="157707" name="Text Box 11"/>
          <p:cNvSpPr txBox="1">
            <a:spLocks noChangeArrowheads="1"/>
          </p:cNvSpPr>
          <p:nvPr/>
        </p:nvSpPr>
        <p:spPr bwMode="auto">
          <a:xfrm rot="569667">
            <a:off x="5715000" y="4724400"/>
            <a:ext cx="1600200" cy="457200"/>
          </a:xfrm>
          <a:prstGeom prst="rect">
            <a:avLst/>
          </a:prstGeom>
          <a:noFill/>
          <a:ln w="9525">
            <a:noFill/>
            <a:miter lim="800000"/>
            <a:headEnd/>
            <a:tailEnd/>
          </a:ln>
        </p:spPr>
        <p:txBody>
          <a:bodyPr>
            <a:spAutoFit/>
          </a:bodyPr>
          <a:lstStyle/>
          <a:p>
            <a:pPr algn="ctr">
              <a:spcBef>
                <a:spcPct val="50000"/>
              </a:spcBef>
            </a:pPr>
            <a:r>
              <a:rPr lang="en-GB" b="1">
                <a:solidFill>
                  <a:srgbClr val="FFFF00"/>
                </a:solidFill>
              </a:rPr>
              <a:t>Cutting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7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7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7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P spid="157700" grpId="0"/>
      <p:bldP spid="157701" grpId="0"/>
      <p:bldP spid="157702" grpId="0"/>
      <p:bldP spid="157703" grpId="0"/>
      <p:bldP spid="157704" grpId="0"/>
      <p:bldP spid="157705" grpId="0"/>
      <p:bldP spid="157706" grpId="0"/>
      <p:bldP spid="1577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GB" smtClean="0">
                <a:latin typeface="Arial" charset="0"/>
                <a:cs typeface="Arial" charset="0"/>
              </a:rPr>
              <a:t>Cutting</a:t>
            </a:r>
          </a:p>
        </p:txBody>
      </p:sp>
      <p:sp>
        <p:nvSpPr>
          <p:cNvPr id="166915" name="Rectangle 1027"/>
          <p:cNvSpPr>
            <a:spLocks noGrp="1" noChangeArrowheads="1"/>
          </p:cNvSpPr>
          <p:nvPr>
            <p:ph type="body" idx="1"/>
          </p:nvPr>
        </p:nvSpPr>
        <p:spPr>
          <a:xfrm>
            <a:off x="468313" y="1412875"/>
            <a:ext cx="8229600" cy="4525963"/>
          </a:xfrm>
        </p:spPr>
        <p:txBody>
          <a:bodyPr/>
          <a:lstStyle/>
          <a:p>
            <a:pPr marL="0" indent="0" algn="just"/>
            <a:r>
              <a:rPr lang="en-GB" b="1" smtClean="0">
                <a:solidFill>
                  <a:srgbClr val="FFFF00"/>
                </a:solidFill>
                <a:latin typeface="Arial" charset="0"/>
                <a:cs typeface="Arial" charset="0"/>
              </a:rPr>
              <a:t>Cutting</a:t>
            </a:r>
            <a:r>
              <a:rPr lang="en-GB" smtClean="0">
                <a:latin typeface="Arial" charset="0"/>
                <a:cs typeface="Arial" charset="0"/>
              </a:rPr>
              <a:t> is the most common material removal and machining processes.</a:t>
            </a:r>
          </a:p>
          <a:p>
            <a:pPr marL="0" indent="0" algn="just"/>
            <a:endParaRPr lang="en-GB" sz="1600" smtClean="0">
              <a:latin typeface="Arial" charset="0"/>
              <a:cs typeface="Arial" charset="0"/>
            </a:endParaRPr>
          </a:p>
          <a:p>
            <a:pPr marL="0" indent="0" algn="just"/>
            <a:r>
              <a:rPr lang="en-GB" smtClean="0">
                <a:latin typeface="Arial" charset="0"/>
                <a:cs typeface="Arial" charset="0"/>
              </a:rPr>
              <a:t>Cutting is typically achieved using a cutting blade with hardened teeth to cut through (or </a:t>
            </a:r>
            <a:r>
              <a:rPr lang="en-GB" i="1" smtClean="0">
                <a:latin typeface="Arial" charset="0"/>
                <a:cs typeface="Arial" charset="0"/>
              </a:rPr>
              <a:t>‘Saw’</a:t>
            </a:r>
            <a:r>
              <a:rPr lang="en-GB" smtClean="0">
                <a:latin typeface="Arial" charset="0"/>
                <a:cs typeface="Arial" charset="0"/>
              </a:rPr>
              <a:t>) the workpiece.</a:t>
            </a:r>
          </a:p>
          <a:p>
            <a:pPr marL="0" indent="0" algn="just"/>
            <a:endParaRPr lang="en-GB" sz="1600" smtClean="0">
              <a:latin typeface="Arial" charset="0"/>
              <a:cs typeface="Arial" charset="0"/>
            </a:endParaRPr>
          </a:p>
          <a:p>
            <a:pPr marL="0" indent="0" algn="just"/>
            <a:r>
              <a:rPr lang="en-GB" smtClean="0">
                <a:latin typeface="Arial" charset="0"/>
                <a:cs typeface="Arial" charset="0"/>
              </a:rPr>
              <a:t>Cutting can also be achieved through the use of a high velocity jet of ionised gas that conducts electricity. This technology is referred to as a </a:t>
            </a:r>
            <a:r>
              <a:rPr lang="en-GB" i="1" smtClean="0">
                <a:latin typeface="Arial" charset="0"/>
                <a:cs typeface="Arial" charset="0"/>
              </a:rPr>
              <a:t>‘Plasma Cutter’</a:t>
            </a:r>
            <a:r>
              <a:rPr lang="en-GB" smtClean="0">
                <a:latin typeface="Arial" charset="0"/>
                <a:cs typeface="Arial" charset="0"/>
              </a:rPr>
              <a:t>. </a:t>
            </a:r>
          </a:p>
          <a:p>
            <a:pPr marL="0" indent="0" algn="just"/>
            <a:endParaRPr lang="en-GB" sz="1600" smtClean="0">
              <a:latin typeface="Arial" charset="0"/>
              <a:cs typeface="Arial" charset="0"/>
            </a:endParaRPr>
          </a:p>
          <a:p>
            <a:pPr marL="0" indent="0" algn="just"/>
            <a:r>
              <a:rPr lang="en-GB" smtClean="0">
                <a:latin typeface="Arial" charset="0"/>
                <a:cs typeface="Arial" charset="0"/>
              </a:rPr>
              <a:t>The plasma heats the workpiece, melting material and allows the operator to produce complex cut-outs.</a:t>
            </a:r>
            <a:endParaRPr lang="en-GB" i="1"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theme/theme1.xml><?xml version="1.0" encoding="utf-8"?>
<a:theme xmlns:a="http://schemas.openxmlformats.org/drawingml/2006/main" name="2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FF6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7" ma:contentTypeDescription="Create a new document." ma:contentTypeScope="" ma:versionID="2003bebeec482bc05a8bcdd484f964d0">
  <xsd:schema xmlns:xsd="http://www.w3.org/2001/XMLSchema" xmlns:xs="http://www.w3.org/2001/XMLSchema" xmlns:p="http://schemas.microsoft.com/office/2006/metadata/properties" xmlns:ns2="33d018c4-3b15-4e40-a67d-61bb6fda5378" xmlns:ns3="http://schemas.microsoft.com/sharepoint/v3/fields" xmlns:ns4="3ccbaba7-fbc8-4626-8fd2-a5c4a0566b20" xmlns:ns5="http://schemas.microsoft.com/sharepoint/v4" targetNamespace="http://schemas.microsoft.com/office/2006/metadata/properties" ma:root="true" ma:fieldsID="a96c18bc1330829170a9a372cd1b3659" ns2:_="" ns3:_="" ns4:_="" ns5:_="">
    <xsd:import namespace="33d018c4-3b15-4e40-a67d-61bb6fda5378"/>
    <xsd:import namespace="http://schemas.microsoft.com/sharepoint/v3/fields"/>
    <xsd:import namespace="3ccbaba7-fbc8-4626-8fd2-a5c4a0566b20"/>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_Version xmlns="http://schemas.microsoft.com/sharepoint/v3/fields" xsi:nil="true"/>
    <VersionNumber xmlns="33d018c4-3b15-4e40-a67d-61bb6fda5378">1</VersionNumber>
    <SubjectArea xmlns="33d018c4-3b15-4e40-a67d-61bb6fda5378" xsi:nil="true"/>
    <LatestUpdate xmlns="33d018c4-3b15-4e40-a67d-61bb6fda5378" xsi:nil="true"/>
    <IconOverlay xmlns="http://schemas.microsoft.com/sharepoint/v4" xsi:nil="true"/>
    <SharedWithUsers xmlns="3ccbaba7-fbc8-4626-8fd2-a5c4a0566b20">
      <UserInfo>
        <DisplayName>Matthew Williamson (Cadet)</DisplayName>
        <AccountId>12224</AccountId>
        <AccountType/>
      </UserInfo>
    </SharedWithUsers>
  </documentManagement>
</p:properties>
</file>

<file path=customXml/itemProps1.xml><?xml version="1.0" encoding="utf-8"?>
<ds:datastoreItem xmlns:ds="http://schemas.openxmlformats.org/officeDocument/2006/customXml" ds:itemID="{1EF6B971-751D-4142-909D-A3B9C123758A}">
  <ds:schemaRefs>
    <ds:schemaRef ds:uri="http://schemas.microsoft.com/sharepoint/v3/contenttype/forms"/>
  </ds:schemaRefs>
</ds:datastoreItem>
</file>

<file path=customXml/itemProps2.xml><?xml version="1.0" encoding="utf-8"?>
<ds:datastoreItem xmlns:ds="http://schemas.openxmlformats.org/officeDocument/2006/customXml" ds:itemID="{DE7761D3-9FA4-4A8E-B1B5-C8C5032BF879}"/>
</file>

<file path=customXml/itemProps3.xml><?xml version="1.0" encoding="utf-8"?>
<ds:datastoreItem xmlns:ds="http://schemas.openxmlformats.org/officeDocument/2006/customXml" ds:itemID="{C59C32B7-8453-4F8F-853A-8466E22C7A14}">
  <ds:schemaRefs>
    <ds:schemaRef ds:uri="http://schemas.microsoft.com/office/2006/metadata/longProperties"/>
  </ds:schemaRefs>
</ds:datastoreItem>
</file>

<file path=customXml/itemProps4.xml><?xml version="1.0" encoding="utf-8"?>
<ds:datastoreItem xmlns:ds="http://schemas.openxmlformats.org/officeDocument/2006/customXml" ds:itemID="{C96964DE-E6D1-4A1C-9794-98456A2D02B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TDSU</Template>
  <TotalTime>1435</TotalTime>
  <Words>2928</Words>
  <Application>Microsoft Office PowerPoint</Application>
  <PresentationFormat>On-screen Show (4:3)</PresentationFormat>
  <Paragraphs>350</Paragraphs>
  <Slides>44</Slides>
  <Notes>43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Univers 55</vt:lpstr>
      <vt:lpstr>2_Default Design</vt:lpstr>
      <vt:lpstr>Uncontrolled copy not subject to amendment</vt:lpstr>
      <vt:lpstr>Slide 2</vt:lpstr>
      <vt:lpstr>Slide 3</vt:lpstr>
      <vt:lpstr>Learning Objectives</vt:lpstr>
      <vt:lpstr>Chapter 2 Revision</vt:lpstr>
      <vt:lpstr>What is ‘Man Tech’</vt:lpstr>
      <vt:lpstr>Manufacturing Tools &amp; Techniques</vt:lpstr>
      <vt:lpstr>Material Removal and Tooling</vt:lpstr>
      <vt:lpstr>Cutting</vt:lpstr>
      <vt:lpstr>Drilling</vt:lpstr>
      <vt:lpstr>Turning &amp; Boring</vt:lpstr>
      <vt:lpstr>Grinding</vt:lpstr>
      <vt:lpstr>Milling</vt:lpstr>
      <vt:lpstr>Broaching</vt:lpstr>
      <vt:lpstr>Electrical Discharge Machining</vt:lpstr>
      <vt:lpstr>Material Forming</vt:lpstr>
      <vt:lpstr>Bending</vt:lpstr>
      <vt:lpstr>Forging</vt:lpstr>
      <vt:lpstr>Types of Forging Process</vt:lpstr>
      <vt:lpstr>Casting</vt:lpstr>
      <vt:lpstr>Pressing</vt:lpstr>
      <vt:lpstr>Extrusion</vt:lpstr>
      <vt:lpstr>Additive Processes</vt:lpstr>
      <vt:lpstr>Fused Deposition Modelling</vt:lpstr>
      <vt:lpstr>Laminated Object Modelling</vt:lpstr>
      <vt:lpstr>Selective Laser Sintering</vt:lpstr>
      <vt:lpstr>Stereolithography</vt:lpstr>
      <vt:lpstr>Controls/Software</vt:lpstr>
      <vt:lpstr>Computer Aided Design</vt:lpstr>
      <vt:lpstr>Computer Aided Manufacturing</vt:lpstr>
      <vt:lpstr>Computer Integrated Manufacturing</vt:lpstr>
      <vt:lpstr>Numerical Control</vt:lpstr>
      <vt:lpstr>Plastics Technology</vt:lpstr>
      <vt:lpstr>Blow Moulding</vt:lpstr>
      <vt:lpstr>Injection Moulding</vt:lpstr>
      <vt:lpstr>Co-Injection Moulding</vt:lpstr>
      <vt:lpstr>Compression Molding</vt:lpstr>
      <vt:lpstr>Die</vt:lpstr>
      <vt:lpstr>Plastics Extrusion</vt:lpstr>
      <vt:lpstr>Thermoforming</vt:lpstr>
      <vt:lpstr>Curing</vt:lpstr>
      <vt:lpstr>Ultimate Aim!</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Tech</dc:title>
  <dc:creator>CTO</dc:creator>
  <cp:lastModifiedBy>Paul Atkinson</cp:lastModifiedBy>
  <cp:revision>230</cp:revision>
  <dcterms:created xsi:type="dcterms:W3CDTF">2008-10-04T08:46:56Z</dcterms:created>
  <dcterms:modified xsi:type="dcterms:W3CDTF">2014-11-06T13:46:31Z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0x0101009BE1C30D4776344DA6BC9C611B785B41</vt:lpwstr>
  </property>
</Properties>
</file>